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Lora"/>
      <p:regular r:id="rId32"/>
      <p:bold r:id="rId33"/>
      <p:italic r:id="rId34"/>
      <p:boldItalic r:id="rId35"/>
    </p:embeddedFon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ora-bold.fntdata"/><Relationship Id="rId10" Type="http://schemas.openxmlformats.org/officeDocument/2006/relationships/slide" Target="slides/slide5.xml"/><Relationship Id="rId32" Type="http://schemas.openxmlformats.org/officeDocument/2006/relationships/font" Target="fonts/Lora-regular.fntdata"/><Relationship Id="rId13" Type="http://schemas.openxmlformats.org/officeDocument/2006/relationships/slide" Target="slides/slide8.xml"/><Relationship Id="rId35" Type="http://schemas.openxmlformats.org/officeDocument/2006/relationships/font" Target="fonts/Lora-boldItalic.fntdata"/><Relationship Id="rId12" Type="http://schemas.openxmlformats.org/officeDocument/2006/relationships/slide" Target="slides/slide7.xml"/><Relationship Id="rId34" Type="http://schemas.openxmlformats.org/officeDocument/2006/relationships/font" Target="fonts/Lora-italic.fntdata"/><Relationship Id="rId15" Type="http://schemas.openxmlformats.org/officeDocument/2006/relationships/slide" Target="slides/slide10.xml"/><Relationship Id="rId37" Type="http://schemas.openxmlformats.org/officeDocument/2006/relationships/font" Target="fonts/HelveticaNeue-bold.fntdata"/><Relationship Id="rId14" Type="http://schemas.openxmlformats.org/officeDocument/2006/relationships/slide" Target="slides/slide9.xml"/><Relationship Id="rId36" Type="http://schemas.openxmlformats.org/officeDocument/2006/relationships/font" Target="fonts/HelveticaNeue-regular.fntdata"/><Relationship Id="rId17" Type="http://schemas.openxmlformats.org/officeDocument/2006/relationships/slide" Target="slides/slide12.xml"/><Relationship Id="rId39" Type="http://schemas.openxmlformats.org/officeDocument/2006/relationships/font" Target="fonts/HelveticaNeue-boldItalic.fntdata"/><Relationship Id="rId16" Type="http://schemas.openxmlformats.org/officeDocument/2006/relationships/slide" Target="slides/slide11.xml"/><Relationship Id="rId38" Type="http://schemas.openxmlformats.org/officeDocument/2006/relationships/font" Target="fonts/HelveticaNeue-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83ba32dec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83ba32de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83ba32dec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83ba32dec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83ba32dec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183ba32dec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83ba32dec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83ba32de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83ba32de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183ba32de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83ba32dec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183ba32dec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183ba32dec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183ba32dec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83ba32dec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83ba32dec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183ba32de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183ba32de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183ba32dec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183ba32dec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f094b938d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f094b938d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83ba32de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183ba32de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83ba32dec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183ba32dec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83ba32dec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183ba32dec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183ba32dec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183ba32dec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183ba32de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183ba32de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183ba32dec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183ba32dec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183ba32dec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183ba32dec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83ba32de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83ba32de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1362a134f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1362a134f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2762f50f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2762f50f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83ba32de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183ba32de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183ba32de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183ba32de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83ba32dec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183ba32dec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83ba32dec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83ba32de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17.png"/><Relationship Id="rId5"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g7kACKlh8wa7O-C8FVDp_DgL6uejtImr/view" TargetMode="Externa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6.jp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1009825" y="9525"/>
            <a:ext cx="639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CF8DE"/>
                </a:solidFill>
                <a:latin typeface="Helvetica Neue"/>
                <a:ea typeface="Helvetica Neue"/>
                <a:cs typeface="Helvetica Neue"/>
                <a:sym typeface="Helvetica Neue"/>
              </a:rPr>
              <a:t>6</a:t>
            </a:r>
            <a:endParaRPr b="1">
              <a:solidFill>
                <a:srgbClr val="FCF8DE"/>
              </a:solidFill>
              <a:latin typeface="Helvetica Neue"/>
              <a:ea typeface="Helvetica Neue"/>
              <a:cs typeface="Helvetica Neue"/>
              <a:sym typeface="Helvetica Neue"/>
            </a:endParaRPr>
          </a:p>
        </p:txBody>
      </p:sp>
      <p:pic>
        <p:nvPicPr>
          <p:cNvPr id="55" name="Google Shape;55;p13"/>
          <p:cNvPicPr preferRelativeResize="0"/>
          <p:nvPr/>
        </p:nvPicPr>
        <p:blipFill>
          <a:blip r:embed="rId3">
            <a:alphaModFix/>
          </a:blip>
          <a:stretch>
            <a:fillRect/>
          </a:stretch>
        </p:blipFill>
        <p:spPr>
          <a:xfrm>
            <a:off x="0" y="0"/>
            <a:ext cx="9160934" cy="5153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45" name="Shape 145"/>
        <p:cNvGrpSpPr/>
        <p:nvPr/>
      </p:nvGrpSpPr>
      <p:grpSpPr>
        <a:xfrm>
          <a:off x="0" y="0"/>
          <a:ext cx="0" cy="0"/>
          <a:chOff x="0" y="0"/>
          <a:chExt cx="0" cy="0"/>
        </a:xfrm>
      </p:grpSpPr>
      <p:sp>
        <p:nvSpPr>
          <p:cNvPr id="146" name="Google Shape;146;p22"/>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47" name="Google Shape;147;p22"/>
          <p:cNvSpPr txBox="1"/>
          <p:nvPr/>
        </p:nvSpPr>
        <p:spPr>
          <a:xfrm>
            <a:off x="229631" y="1803825"/>
            <a:ext cx="8581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H1 </a:t>
            </a:r>
            <a:r>
              <a:rPr b="1" lang="en">
                <a:latin typeface="Lora"/>
                <a:ea typeface="Lora"/>
                <a:cs typeface="Lora"/>
                <a:sym typeface="Lora"/>
              </a:rPr>
              <a:t>Visibility of System Status</a:t>
            </a:r>
            <a:r>
              <a:rPr b="1" lang="en">
                <a:latin typeface="Lora"/>
                <a:ea typeface="Lora"/>
                <a:cs typeface="Lora"/>
                <a:sym typeface="Lora"/>
              </a:rPr>
              <a:t>:</a:t>
            </a:r>
            <a:r>
              <a:rPr lang="en">
                <a:latin typeface="Lora"/>
                <a:ea typeface="Lora"/>
                <a:cs typeface="Lora"/>
                <a:sym typeface="Lora"/>
              </a:rPr>
              <a:t> </a:t>
            </a:r>
            <a:r>
              <a:rPr lang="en">
                <a:solidFill>
                  <a:schemeClr val="dk1"/>
                </a:solidFill>
                <a:latin typeface="Lora"/>
                <a:ea typeface="Lora"/>
                <a:cs typeface="Lora"/>
                <a:sym typeface="Lora"/>
              </a:rPr>
              <a:t>Tab status: It was unclear that the first feed that we encountered (after the onboarding directions) was the home feed. As I was navigating through tabs, I wanted to get back to that screen but didn’t realize that it was the home tab until trial by error. It was generally unclear visually what tab I was on.</a:t>
            </a:r>
            <a:endParaRPr>
              <a:solidFill>
                <a:schemeClr val="dk1"/>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48" name="Google Shape;148;p22"/>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TASK BAR</a:t>
            </a:r>
            <a:endParaRPr>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53" name="Shape 153"/>
        <p:cNvGrpSpPr/>
        <p:nvPr/>
      </p:nvGrpSpPr>
      <p:grpSpPr>
        <a:xfrm>
          <a:off x="0" y="0"/>
          <a:ext cx="0" cy="0"/>
          <a:chOff x="0" y="0"/>
          <a:chExt cx="0" cy="0"/>
        </a:xfrm>
      </p:grpSpPr>
      <p:sp>
        <p:nvSpPr>
          <p:cNvPr id="154" name="Google Shape;154;p23"/>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55" name="Google Shape;155;p23"/>
          <p:cNvSpPr txBox="1"/>
          <p:nvPr/>
        </p:nvSpPr>
        <p:spPr>
          <a:xfrm>
            <a:off x="229626" y="1803825"/>
            <a:ext cx="2573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Revision: </a:t>
            </a:r>
            <a:r>
              <a:rPr lang="en">
                <a:latin typeface="Lora"/>
                <a:ea typeface="Lora"/>
                <a:cs typeface="Lora"/>
                <a:sym typeface="Lora"/>
              </a:rPr>
              <a:t>Depending on the screen you’re on, the icon on the </a:t>
            </a:r>
            <a:r>
              <a:rPr lang="en">
                <a:latin typeface="Lora"/>
                <a:ea typeface="Lora"/>
                <a:cs typeface="Lora"/>
                <a:sym typeface="Lora"/>
              </a:rPr>
              <a:t>taskbar</a:t>
            </a:r>
            <a:r>
              <a:rPr lang="en">
                <a:latin typeface="Lora"/>
                <a:ea typeface="Lora"/>
                <a:cs typeface="Lora"/>
                <a:sym typeface="Lora"/>
              </a:rPr>
              <a:t> will change to inform you of your place</a:t>
            </a:r>
            <a:endParaRPr>
              <a:solidFill>
                <a:schemeClr val="dk1"/>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56" name="Google Shape;156;p23"/>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3"/>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TASK BAR</a:t>
            </a:r>
            <a:endParaRPr>
              <a:latin typeface="Helvetica Neue"/>
              <a:ea typeface="Helvetica Neue"/>
              <a:cs typeface="Helvetica Neue"/>
              <a:sym typeface="Helvetica Neue"/>
            </a:endParaRPr>
          </a:p>
        </p:txBody>
      </p:sp>
      <p:pic>
        <p:nvPicPr>
          <p:cNvPr id="158" name="Google Shape;158;p23"/>
          <p:cNvPicPr preferRelativeResize="0"/>
          <p:nvPr/>
        </p:nvPicPr>
        <p:blipFill>
          <a:blip r:embed="rId3">
            <a:alphaModFix/>
          </a:blip>
          <a:stretch>
            <a:fillRect/>
          </a:stretch>
        </p:blipFill>
        <p:spPr>
          <a:xfrm>
            <a:off x="3160575" y="1299968"/>
            <a:ext cx="1722544" cy="3728054"/>
          </a:xfrm>
          <a:prstGeom prst="rect">
            <a:avLst/>
          </a:prstGeom>
          <a:noFill/>
          <a:ln>
            <a:noFill/>
          </a:ln>
        </p:spPr>
      </p:pic>
      <p:pic>
        <p:nvPicPr>
          <p:cNvPr id="159" name="Google Shape;159;p23"/>
          <p:cNvPicPr preferRelativeResize="0"/>
          <p:nvPr/>
        </p:nvPicPr>
        <p:blipFill>
          <a:blip r:embed="rId4">
            <a:alphaModFix/>
          </a:blip>
          <a:stretch>
            <a:fillRect/>
          </a:stretch>
        </p:blipFill>
        <p:spPr>
          <a:xfrm>
            <a:off x="7088880" y="1299973"/>
            <a:ext cx="1722544" cy="3728023"/>
          </a:xfrm>
          <a:prstGeom prst="rect">
            <a:avLst/>
          </a:prstGeom>
          <a:noFill/>
          <a:ln>
            <a:noFill/>
          </a:ln>
        </p:spPr>
      </p:pic>
      <p:pic>
        <p:nvPicPr>
          <p:cNvPr id="160" name="Google Shape;160;p23"/>
          <p:cNvPicPr preferRelativeResize="0"/>
          <p:nvPr/>
        </p:nvPicPr>
        <p:blipFill>
          <a:blip r:embed="rId5">
            <a:alphaModFix/>
          </a:blip>
          <a:stretch>
            <a:fillRect/>
          </a:stretch>
        </p:blipFill>
        <p:spPr>
          <a:xfrm>
            <a:off x="5124725" y="1299949"/>
            <a:ext cx="1722544" cy="37280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64" name="Shape 164"/>
        <p:cNvGrpSpPr/>
        <p:nvPr/>
      </p:nvGrpSpPr>
      <p:grpSpPr>
        <a:xfrm>
          <a:off x="0" y="0"/>
          <a:ext cx="0" cy="0"/>
          <a:chOff x="0" y="0"/>
          <a:chExt cx="0" cy="0"/>
        </a:xfrm>
      </p:grpSpPr>
      <p:sp>
        <p:nvSpPr>
          <p:cNvPr id="165" name="Google Shape;165;p24"/>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66" name="Google Shape;166;p24"/>
          <p:cNvSpPr txBox="1"/>
          <p:nvPr/>
        </p:nvSpPr>
        <p:spPr>
          <a:xfrm>
            <a:off x="229631" y="1803825"/>
            <a:ext cx="8581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H2 Match Between System and the Real World</a:t>
            </a:r>
            <a:r>
              <a:rPr b="1" lang="en">
                <a:latin typeface="Lora"/>
                <a:ea typeface="Lora"/>
                <a:cs typeface="Lora"/>
                <a:sym typeface="Lora"/>
              </a:rPr>
              <a:t>:</a:t>
            </a:r>
            <a:r>
              <a:rPr lang="en">
                <a:latin typeface="Lora"/>
                <a:ea typeface="Lora"/>
                <a:cs typeface="Lora"/>
                <a:sym typeface="Lora"/>
              </a:rPr>
              <a:t> The app references “your ALTiO” and prompts the user for “your ALTiO’s name” and to “give your ALTiO a caption,” but the experience never explained what an ALTiO is. Is a drawing automatically an ALTiO, or is there more to it?</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67" name="Google Shape;167;p24"/>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
          <p:cNvSpPr txBox="1"/>
          <p:nvPr/>
        </p:nvSpPr>
        <p:spPr>
          <a:xfrm>
            <a:off x="229625" y="2733750"/>
            <a:ext cx="8581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H5 Error Prevention</a:t>
            </a:r>
            <a:r>
              <a:rPr b="1" lang="en">
                <a:latin typeface="Lora"/>
                <a:ea typeface="Lora"/>
                <a:cs typeface="Lora"/>
                <a:sym typeface="Lora"/>
              </a:rPr>
              <a:t>:</a:t>
            </a:r>
            <a:r>
              <a:rPr lang="en">
                <a:latin typeface="Lora"/>
                <a:ea typeface="Lora"/>
                <a:cs typeface="Lora"/>
                <a:sym typeface="Lora"/>
              </a:rPr>
              <a:t> On the onboarding screen about clarifying drawings, the user can click “continue” before tapping on the “1,” “2,” and “3” buttons that reveal drawing clarifications, and there is no indication that the buttons on the drawing are even clickable. This means the user can easily skip this onboarding screen without understanding this crucial aspect of the app.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69" name="Google Shape;169;p24"/>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ONBOARDING SEQUENCE</a:t>
            </a:r>
            <a:endParaRPr>
              <a:latin typeface="Helvetica Neue"/>
              <a:ea typeface="Helvetica Neue"/>
              <a:cs typeface="Helvetica Neue"/>
              <a:sym typeface="Helvetica Neue"/>
            </a:endParaRPr>
          </a:p>
        </p:txBody>
      </p:sp>
      <p:sp>
        <p:nvSpPr>
          <p:cNvPr id="170" name="Google Shape;170;p24"/>
          <p:cNvSpPr txBox="1"/>
          <p:nvPr/>
        </p:nvSpPr>
        <p:spPr>
          <a:xfrm>
            <a:off x="229625" y="3918550"/>
            <a:ext cx="8581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H10 Help and Documentation</a:t>
            </a:r>
            <a:r>
              <a:rPr b="1" lang="en">
                <a:latin typeface="Lora"/>
                <a:ea typeface="Lora"/>
                <a:cs typeface="Lora"/>
                <a:sym typeface="Lora"/>
              </a:rPr>
              <a:t>:</a:t>
            </a:r>
            <a:r>
              <a:rPr lang="en">
                <a:latin typeface="Lora"/>
                <a:ea typeface="Lora"/>
                <a:cs typeface="Lora"/>
                <a:sym typeface="Lora"/>
              </a:rPr>
              <a:t> I</a:t>
            </a:r>
            <a:r>
              <a:rPr lang="en">
                <a:latin typeface="Lora"/>
                <a:ea typeface="Lora"/>
                <a:cs typeface="Lora"/>
                <a:sym typeface="Lora"/>
              </a:rPr>
              <a:t>t is unclear why a video upload is necessary or encouraged if the user is creating their own visual representations of audio. Explain in the onboarding flow what the purpose of uploading video content is.</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74" name="Shape 174"/>
        <p:cNvGrpSpPr/>
        <p:nvPr/>
      </p:nvGrpSpPr>
      <p:grpSpPr>
        <a:xfrm>
          <a:off x="0" y="0"/>
          <a:ext cx="0" cy="0"/>
          <a:chOff x="0" y="0"/>
          <a:chExt cx="0" cy="0"/>
        </a:xfrm>
      </p:grpSpPr>
      <p:sp>
        <p:nvSpPr>
          <p:cNvPr id="175" name="Google Shape;175;p25"/>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76" name="Google Shape;176;p25"/>
          <p:cNvSpPr txBox="1"/>
          <p:nvPr/>
        </p:nvSpPr>
        <p:spPr>
          <a:xfrm>
            <a:off x="229631" y="1803825"/>
            <a:ext cx="8581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Revision:</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77" name="Google Shape;177;p25"/>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5"/>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ONBOARDING SEQUENCE</a:t>
            </a:r>
            <a:endParaRPr>
              <a:latin typeface="Helvetica Neue"/>
              <a:ea typeface="Helvetica Neue"/>
              <a:cs typeface="Helvetica Neue"/>
              <a:sym typeface="Helvetica Neue"/>
            </a:endParaRPr>
          </a:p>
        </p:txBody>
      </p:sp>
      <p:pic>
        <p:nvPicPr>
          <p:cNvPr id="179" name="Google Shape;179;p25"/>
          <p:cNvPicPr preferRelativeResize="0"/>
          <p:nvPr/>
        </p:nvPicPr>
        <p:blipFill>
          <a:blip r:embed="rId3">
            <a:alphaModFix/>
          </a:blip>
          <a:stretch>
            <a:fillRect/>
          </a:stretch>
        </p:blipFill>
        <p:spPr>
          <a:xfrm>
            <a:off x="2266850" y="1567475"/>
            <a:ext cx="6654551" cy="3406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83" name="Shape 183"/>
        <p:cNvGrpSpPr/>
        <p:nvPr/>
      </p:nvGrpSpPr>
      <p:grpSpPr>
        <a:xfrm>
          <a:off x="0" y="0"/>
          <a:ext cx="0" cy="0"/>
          <a:chOff x="0" y="0"/>
          <a:chExt cx="0" cy="0"/>
        </a:xfrm>
      </p:grpSpPr>
      <p:sp>
        <p:nvSpPr>
          <p:cNvPr id="184" name="Google Shape;184;p26"/>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85" name="Google Shape;185;p26"/>
          <p:cNvSpPr txBox="1"/>
          <p:nvPr/>
        </p:nvSpPr>
        <p:spPr>
          <a:xfrm>
            <a:off x="229631" y="1803825"/>
            <a:ext cx="8581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H6 Recognition not Recall</a:t>
            </a:r>
            <a:r>
              <a:rPr b="1" lang="en">
                <a:latin typeface="Lora"/>
                <a:ea typeface="Lora"/>
                <a:cs typeface="Lora"/>
                <a:sym typeface="Lora"/>
              </a:rPr>
              <a:t>:</a:t>
            </a:r>
            <a:r>
              <a:rPr lang="en">
                <a:latin typeface="Lora"/>
                <a:ea typeface="Lora"/>
                <a:cs typeface="Lora"/>
                <a:sym typeface="Lora"/>
              </a:rPr>
              <a:t> </a:t>
            </a:r>
            <a:r>
              <a:rPr lang="en">
                <a:solidFill>
                  <a:schemeClr val="dk1"/>
                </a:solidFill>
                <a:latin typeface="Lora"/>
                <a:ea typeface="Lora"/>
                <a:cs typeface="Lora"/>
                <a:sym typeface="Lora"/>
              </a:rPr>
              <a:t>It’s not possible to access the onboarding screens after reviewing them once. This means that a user cannot review the onboarding flow after the first time. </a:t>
            </a:r>
            <a:endParaRPr>
              <a:solidFill>
                <a:schemeClr val="dk1"/>
              </a:solidFill>
              <a:latin typeface="Lora"/>
              <a:ea typeface="Lora"/>
              <a:cs typeface="Lora"/>
              <a:sym typeface="Lora"/>
            </a:endParaRPr>
          </a:p>
          <a:p>
            <a:pPr indent="0" lvl="0" marL="0" rtl="0" algn="l">
              <a:spcBef>
                <a:spcPts val="0"/>
              </a:spcBef>
              <a:spcAft>
                <a:spcPts val="0"/>
              </a:spcAft>
              <a:buNone/>
            </a:pPr>
            <a:r>
              <a:rPr lang="en">
                <a:solidFill>
                  <a:schemeClr val="dk1"/>
                </a:solidFill>
                <a:latin typeface="Lora"/>
                <a:ea typeface="Lora"/>
                <a:cs typeface="Lora"/>
                <a:sym typeface="Lora"/>
              </a:rPr>
              <a:t>Make the onboarding flow visible and accessible from anywhere in the app. </a:t>
            </a:r>
            <a:endParaRPr>
              <a:solidFill>
                <a:schemeClr val="dk1"/>
              </a:solidFill>
              <a:latin typeface="Lora"/>
              <a:ea typeface="Lora"/>
              <a:cs typeface="Lora"/>
              <a:sym typeface="Lora"/>
            </a:endParaRPr>
          </a:p>
          <a:p>
            <a:pPr indent="0" lvl="0" marL="0" rtl="0" algn="l">
              <a:spcBef>
                <a:spcPts val="0"/>
              </a:spcBef>
              <a:spcAft>
                <a:spcPts val="0"/>
              </a:spcAft>
              <a:buNone/>
            </a:pPr>
            <a:r>
              <a:t/>
            </a:r>
            <a:endParaRPr>
              <a:solidFill>
                <a:schemeClr val="dk1"/>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86" name="Google Shape;186;p26"/>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6"/>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ONBOARDING ACCESS</a:t>
            </a:r>
            <a:endParaRPr>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91" name="Shape 191"/>
        <p:cNvGrpSpPr/>
        <p:nvPr/>
      </p:nvGrpSpPr>
      <p:grpSpPr>
        <a:xfrm>
          <a:off x="0" y="0"/>
          <a:ext cx="0" cy="0"/>
          <a:chOff x="0" y="0"/>
          <a:chExt cx="0" cy="0"/>
        </a:xfrm>
      </p:grpSpPr>
      <p:sp>
        <p:nvSpPr>
          <p:cNvPr id="192" name="Google Shape;192;p27"/>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93" name="Google Shape;193;p27"/>
          <p:cNvSpPr txBox="1"/>
          <p:nvPr/>
        </p:nvSpPr>
        <p:spPr>
          <a:xfrm>
            <a:off x="229625" y="1803825"/>
            <a:ext cx="5571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Revision: </a:t>
            </a:r>
            <a:r>
              <a:rPr lang="en">
                <a:latin typeface="Lora"/>
                <a:ea typeface="Lora"/>
                <a:cs typeface="Lora"/>
                <a:sym typeface="Lora"/>
              </a:rPr>
              <a:t>Added a screen during the onboarding process that alerts the user that the tutorial can be seen again</a:t>
            </a:r>
            <a:endParaRPr>
              <a:solidFill>
                <a:schemeClr val="dk1"/>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194" name="Google Shape;194;p27"/>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7"/>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ONBOARDING ACCESS</a:t>
            </a:r>
            <a:endParaRPr>
              <a:latin typeface="Helvetica Neue"/>
              <a:ea typeface="Helvetica Neue"/>
              <a:cs typeface="Helvetica Neue"/>
              <a:sym typeface="Helvetica Neue"/>
            </a:endParaRPr>
          </a:p>
        </p:txBody>
      </p:sp>
      <p:pic>
        <p:nvPicPr>
          <p:cNvPr id="196" name="Google Shape;196;p27"/>
          <p:cNvPicPr preferRelativeResize="0"/>
          <p:nvPr/>
        </p:nvPicPr>
        <p:blipFill>
          <a:blip r:embed="rId3">
            <a:alphaModFix/>
          </a:blip>
          <a:stretch>
            <a:fillRect/>
          </a:stretch>
        </p:blipFill>
        <p:spPr>
          <a:xfrm>
            <a:off x="6181024" y="172700"/>
            <a:ext cx="2468828" cy="4798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00" name="Shape 200"/>
        <p:cNvGrpSpPr/>
        <p:nvPr/>
      </p:nvGrpSpPr>
      <p:grpSpPr>
        <a:xfrm>
          <a:off x="0" y="0"/>
          <a:ext cx="0" cy="0"/>
          <a:chOff x="0" y="0"/>
          <a:chExt cx="0" cy="0"/>
        </a:xfrm>
      </p:grpSpPr>
      <p:sp>
        <p:nvSpPr>
          <p:cNvPr id="201" name="Google Shape;201;p28"/>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202" name="Google Shape;202;p28"/>
          <p:cNvSpPr txBox="1"/>
          <p:nvPr/>
        </p:nvSpPr>
        <p:spPr>
          <a:xfrm>
            <a:off x="229631" y="1803825"/>
            <a:ext cx="8581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H3 User Control and Freedom</a:t>
            </a:r>
            <a:r>
              <a:rPr b="1" lang="en">
                <a:latin typeface="Lora"/>
                <a:ea typeface="Lora"/>
                <a:cs typeface="Lora"/>
                <a:sym typeface="Lora"/>
              </a:rPr>
              <a:t>:</a:t>
            </a:r>
            <a:r>
              <a:rPr lang="en">
                <a:latin typeface="Lora"/>
                <a:ea typeface="Lora"/>
                <a:cs typeface="Lora"/>
                <a:sym typeface="Lora"/>
              </a:rPr>
              <a:t> </a:t>
            </a:r>
            <a:r>
              <a:rPr lang="en">
                <a:solidFill>
                  <a:schemeClr val="dk1"/>
                </a:solidFill>
                <a:latin typeface="Lora"/>
                <a:ea typeface="Lora"/>
                <a:cs typeface="Lora"/>
                <a:sym typeface="Lora"/>
              </a:rPr>
              <a:t>Multiple screens are missing back buttons. For example, there is no back button on the expanded view of the post, the expanded view of the tag screen, or the onboarding screens, which makes it challenging for users to navigate through the app and return to their previous position.</a:t>
            </a:r>
            <a:endParaRPr>
              <a:solidFill>
                <a:schemeClr val="dk1"/>
              </a:solidFill>
              <a:latin typeface="Lora"/>
              <a:ea typeface="Lora"/>
              <a:cs typeface="Lora"/>
              <a:sym typeface="Lora"/>
            </a:endParaRPr>
          </a:p>
          <a:p>
            <a:pPr indent="0" lvl="0" marL="0" rtl="0" algn="l">
              <a:spcBef>
                <a:spcPts val="0"/>
              </a:spcBef>
              <a:spcAft>
                <a:spcPts val="0"/>
              </a:spcAft>
              <a:buNone/>
            </a:pPr>
            <a:r>
              <a:t/>
            </a:r>
            <a:endParaRPr>
              <a:solidFill>
                <a:schemeClr val="dk1"/>
              </a:solidFill>
              <a:latin typeface="Lora"/>
              <a:ea typeface="Lora"/>
              <a:cs typeface="Lora"/>
              <a:sym typeface="Lora"/>
            </a:endParaRPr>
          </a:p>
        </p:txBody>
      </p:sp>
      <p:sp>
        <p:nvSpPr>
          <p:cNvPr id="203" name="Google Shape;203;p28"/>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BACK BUTTON</a:t>
            </a:r>
            <a:endParaRPr>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08" name="Shape 208"/>
        <p:cNvGrpSpPr/>
        <p:nvPr/>
      </p:nvGrpSpPr>
      <p:grpSpPr>
        <a:xfrm>
          <a:off x="0" y="0"/>
          <a:ext cx="0" cy="0"/>
          <a:chOff x="0" y="0"/>
          <a:chExt cx="0" cy="0"/>
        </a:xfrm>
      </p:grpSpPr>
      <p:sp>
        <p:nvSpPr>
          <p:cNvPr id="209" name="Google Shape;209;p29"/>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210" name="Google Shape;210;p29"/>
          <p:cNvSpPr txBox="1"/>
          <p:nvPr/>
        </p:nvSpPr>
        <p:spPr>
          <a:xfrm>
            <a:off x="229631" y="1803825"/>
            <a:ext cx="8581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Revision: </a:t>
            </a:r>
            <a:r>
              <a:rPr lang="en">
                <a:latin typeface="Lora"/>
                <a:ea typeface="Lora"/>
                <a:cs typeface="Lora"/>
                <a:sym typeface="Lora"/>
              </a:rPr>
              <a:t>Back buttons added to screens that</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are sequential</a:t>
            </a:r>
            <a:endParaRPr>
              <a:latin typeface="Lora"/>
              <a:ea typeface="Lora"/>
              <a:cs typeface="Lora"/>
              <a:sym typeface="Lora"/>
            </a:endParaRPr>
          </a:p>
          <a:p>
            <a:pPr indent="0" lvl="0" marL="0" rtl="0" algn="l">
              <a:spcBef>
                <a:spcPts val="0"/>
              </a:spcBef>
              <a:spcAft>
                <a:spcPts val="0"/>
              </a:spcAft>
              <a:buNone/>
            </a:pPr>
            <a:r>
              <a:t/>
            </a:r>
            <a:endParaRPr>
              <a:solidFill>
                <a:schemeClr val="dk1"/>
              </a:solidFill>
              <a:latin typeface="Lora"/>
              <a:ea typeface="Lora"/>
              <a:cs typeface="Lora"/>
              <a:sym typeface="Lora"/>
            </a:endParaRPr>
          </a:p>
        </p:txBody>
      </p:sp>
      <p:sp>
        <p:nvSpPr>
          <p:cNvPr id="211" name="Google Shape;211;p29"/>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9"/>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BACK BUTTON</a:t>
            </a:r>
            <a:endParaRPr>
              <a:latin typeface="Helvetica Neue"/>
              <a:ea typeface="Helvetica Neue"/>
              <a:cs typeface="Helvetica Neue"/>
              <a:sym typeface="Helvetica Neue"/>
            </a:endParaRPr>
          </a:p>
        </p:txBody>
      </p:sp>
      <p:pic>
        <p:nvPicPr>
          <p:cNvPr id="213" name="Google Shape;213;p29"/>
          <p:cNvPicPr preferRelativeResize="0"/>
          <p:nvPr/>
        </p:nvPicPr>
        <p:blipFill>
          <a:blip r:embed="rId3">
            <a:alphaModFix/>
          </a:blip>
          <a:stretch>
            <a:fillRect/>
          </a:stretch>
        </p:blipFill>
        <p:spPr>
          <a:xfrm>
            <a:off x="5432375" y="575825"/>
            <a:ext cx="3500525" cy="4342749"/>
          </a:xfrm>
          <a:prstGeom prst="rect">
            <a:avLst/>
          </a:prstGeom>
          <a:noFill/>
          <a:ln>
            <a:noFill/>
          </a:ln>
        </p:spPr>
      </p:pic>
      <p:pic>
        <p:nvPicPr>
          <p:cNvPr id="214" name="Google Shape;214;p29"/>
          <p:cNvPicPr preferRelativeResize="0"/>
          <p:nvPr/>
        </p:nvPicPr>
        <p:blipFill>
          <a:blip r:embed="rId4">
            <a:alphaModFix/>
          </a:blip>
          <a:stretch>
            <a:fillRect/>
          </a:stretch>
        </p:blipFill>
        <p:spPr>
          <a:xfrm>
            <a:off x="229622" y="2871475"/>
            <a:ext cx="5007718" cy="65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18" name="Shape 218"/>
        <p:cNvGrpSpPr/>
        <p:nvPr/>
      </p:nvGrpSpPr>
      <p:grpSpPr>
        <a:xfrm>
          <a:off x="0" y="0"/>
          <a:ext cx="0" cy="0"/>
          <a:chOff x="0" y="0"/>
          <a:chExt cx="0" cy="0"/>
        </a:xfrm>
      </p:grpSpPr>
      <p:sp>
        <p:nvSpPr>
          <p:cNvPr id="219" name="Google Shape;219;p30"/>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IMPLEMENTATION</a:t>
            </a:r>
            <a:endParaRPr sz="2400">
              <a:latin typeface="Helvetica Neue"/>
              <a:ea typeface="Helvetica Neue"/>
              <a:cs typeface="Helvetica Neue"/>
              <a:sym typeface="Helvetica Neue"/>
            </a:endParaRPr>
          </a:p>
        </p:txBody>
      </p:sp>
      <p:sp>
        <p:nvSpPr>
          <p:cNvPr id="220" name="Google Shape;220;p30"/>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30"/>
          <p:cNvPicPr preferRelativeResize="0"/>
          <p:nvPr/>
        </p:nvPicPr>
        <p:blipFill>
          <a:blip r:embed="rId3">
            <a:alphaModFix/>
          </a:blip>
          <a:stretch>
            <a:fillRect/>
          </a:stretch>
        </p:blipFill>
        <p:spPr>
          <a:xfrm>
            <a:off x="940597" y="1970189"/>
            <a:ext cx="1820172" cy="1582035"/>
          </a:xfrm>
          <a:prstGeom prst="rect">
            <a:avLst/>
          </a:prstGeom>
          <a:noFill/>
          <a:ln>
            <a:noFill/>
          </a:ln>
        </p:spPr>
      </p:pic>
      <p:pic>
        <p:nvPicPr>
          <p:cNvPr id="222" name="Google Shape;222;p30"/>
          <p:cNvPicPr preferRelativeResize="0"/>
          <p:nvPr/>
        </p:nvPicPr>
        <p:blipFill>
          <a:blip r:embed="rId4">
            <a:alphaModFix/>
          </a:blip>
          <a:stretch>
            <a:fillRect/>
          </a:stretch>
        </p:blipFill>
        <p:spPr>
          <a:xfrm>
            <a:off x="3972067" y="1808222"/>
            <a:ext cx="1271288" cy="1906002"/>
          </a:xfrm>
          <a:prstGeom prst="rect">
            <a:avLst/>
          </a:prstGeom>
          <a:noFill/>
          <a:ln>
            <a:noFill/>
          </a:ln>
        </p:spPr>
      </p:pic>
      <p:pic>
        <p:nvPicPr>
          <p:cNvPr id="223" name="Google Shape;223;p30"/>
          <p:cNvPicPr preferRelativeResize="0"/>
          <p:nvPr/>
        </p:nvPicPr>
        <p:blipFill>
          <a:blip r:embed="rId5">
            <a:alphaModFix/>
          </a:blip>
          <a:stretch>
            <a:fillRect/>
          </a:stretch>
        </p:blipFill>
        <p:spPr>
          <a:xfrm>
            <a:off x="6454654" y="1864577"/>
            <a:ext cx="1748743" cy="1793290"/>
          </a:xfrm>
          <a:prstGeom prst="rect">
            <a:avLst/>
          </a:prstGeom>
          <a:noFill/>
          <a:ln>
            <a:noFill/>
          </a:ln>
        </p:spPr>
      </p:pic>
      <p:sp>
        <p:nvSpPr>
          <p:cNvPr id="224" name="Google Shape;224;p30"/>
          <p:cNvSpPr txBox="1"/>
          <p:nvPr/>
        </p:nvSpPr>
        <p:spPr>
          <a:xfrm>
            <a:off x="1196650" y="3941825"/>
            <a:ext cx="135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React Native</a:t>
            </a:r>
            <a:endParaRPr b="1">
              <a:latin typeface="Helvetica Neue"/>
              <a:ea typeface="Helvetica Neue"/>
              <a:cs typeface="Helvetica Neue"/>
              <a:sym typeface="Helvetica Neue"/>
            </a:endParaRPr>
          </a:p>
        </p:txBody>
      </p:sp>
      <p:sp>
        <p:nvSpPr>
          <p:cNvPr id="225" name="Google Shape;225;p30"/>
          <p:cNvSpPr txBox="1"/>
          <p:nvPr/>
        </p:nvSpPr>
        <p:spPr>
          <a:xfrm>
            <a:off x="4156775" y="3941825"/>
            <a:ext cx="135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Figma</a:t>
            </a:r>
            <a:endParaRPr b="1">
              <a:latin typeface="Helvetica Neue"/>
              <a:ea typeface="Helvetica Neue"/>
              <a:cs typeface="Helvetica Neue"/>
              <a:sym typeface="Helvetica Neue"/>
            </a:endParaRPr>
          </a:p>
        </p:txBody>
      </p:sp>
      <p:sp>
        <p:nvSpPr>
          <p:cNvPr id="226" name="Google Shape;226;p30"/>
          <p:cNvSpPr txBox="1"/>
          <p:nvPr/>
        </p:nvSpPr>
        <p:spPr>
          <a:xfrm>
            <a:off x="6712975" y="3941825"/>
            <a:ext cx="135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Adobe Suite</a:t>
            </a:r>
            <a:endParaRPr b="1">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30" name="Shape 230"/>
        <p:cNvGrpSpPr/>
        <p:nvPr/>
      </p:nvGrpSpPr>
      <p:grpSpPr>
        <a:xfrm>
          <a:off x="0" y="0"/>
          <a:ext cx="0" cy="0"/>
          <a:chOff x="0" y="0"/>
          <a:chExt cx="0" cy="0"/>
        </a:xfrm>
      </p:grpSpPr>
      <p:sp>
        <p:nvSpPr>
          <p:cNvPr id="231" name="Google Shape;231;p31"/>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HARD CODED DATA</a:t>
            </a:r>
            <a:endParaRPr sz="2400">
              <a:latin typeface="Helvetica Neue"/>
              <a:ea typeface="Helvetica Neue"/>
              <a:cs typeface="Helvetica Neue"/>
              <a:sym typeface="Helvetica Neue"/>
            </a:endParaRPr>
          </a:p>
        </p:txBody>
      </p:sp>
      <p:sp>
        <p:nvSpPr>
          <p:cNvPr id="232" name="Google Shape;232;p31"/>
          <p:cNvSpPr txBox="1"/>
          <p:nvPr/>
        </p:nvSpPr>
        <p:spPr>
          <a:xfrm>
            <a:off x="229631" y="1889075"/>
            <a:ext cx="8581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Users</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Usernames, User Profiles &amp; Information</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233" name="Google Shape;233;p31"/>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1"/>
          <p:cNvSpPr txBox="1"/>
          <p:nvPr/>
        </p:nvSpPr>
        <p:spPr>
          <a:xfrm>
            <a:off x="229631" y="2923425"/>
            <a:ext cx="8581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Audio Files</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Songs, videos</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235" name="Google Shape;235;p31"/>
          <p:cNvSpPr txBox="1"/>
          <p:nvPr/>
        </p:nvSpPr>
        <p:spPr>
          <a:xfrm>
            <a:off x="229631" y="3889025"/>
            <a:ext cx="858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Captions and Posts</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236" name="Google Shape;236;p31"/>
          <p:cNvSpPr txBox="1"/>
          <p:nvPr/>
        </p:nvSpPr>
        <p:spPr>
          <a:xfrm>
            <a:off x="229631" y="118872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WIZARD OF OZ</a:t>
            </a:r>
            <a:endParaRPr>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59" name="Shape 59"/>
        <p:cNvGrpSpPr/>
        <p:nvPr/>
      </p:nvGrpSpPr>
      <p:grpSpPr>
        <a:xfrm>
          <a:off x="0" y="0"/>
          <a:ext cx="0" cy="0"/>
          <a:chOff x="0" y="0"/>
          <a:chExt cx="0" cy="0"/>
        </a:xfrm>
      </p:grpSpPr>
      <p:sp>
        <p:nvSpPr>
          <p:cNvPr id="60" name="Google Shape;60;p14"/>
          <p:cNvSpPr txBox="1"/>
          <p:nvPr/>
        </p:nvSpPr>
        <p:spPr>
          <a:xfrm>
            <a:off x="2142000" y="1555125"/>
            <a:ext cx="4626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Lora"/>
                <a:ea typeface="Lora"/>
                <a:cs typeface="Lora"/>
                <a:sym typeface="Lora"/>
              </a:rPr>
              <a:t>Deaf and hard of hearing people are often left out of key nuanced information that is conveyed through audio in digital spaces</a:t>
            </a:r>
            <a:endParaRPr sz="1600">
              <a:latin typeface="Lora"/>
              <a:ea typeface="Lora"/>
              <a:cs typeface="Lora"/>
              <a:sym typeface="Lora"/>
            </a:endParaRPr>
          </a:p>
        </p:txBody>
      </p:sp>
      <p:sp>
        <p:nvSpPr>
          <p:cNvPr id="61" name="Google Shape;61;p14"/>
          <p:cNvSpPr txBox="1"/>
          <p:nvPr/>
        </p:nvSpPr>
        <p:spPr>
          <a:xfrm>
            <a:off x="2142000" y="3053875"/>
            <a:ext cx="48600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Lora"/>
                <a:ea typeface="Lora"/>
                <a:cs typeface="Lora"/>
                <a:sym typeface="Lora"/>
              </a:rPr>
              <a:t>ALTiO</a:t>
            </a:r>
            <a:r>
              <a:rPr lang="en" sz="1600">
                <a:latin typeface="Lora"/>
                <a:ea typeface="Lora"/>
                <a:cs typeface="Lora"/>
                <a:sym typeface="Lora"/>
              </a:rPr>
              <a:t> is a social media platform that encourages and provides drawings as visual supplements for interpreting audio–</a:t>
            </a:r>
            <a:r>
              <a:rPr lang="en" sz="1600">
                <a:latin typeface="Lora"/>
                <a:ea typeface="Lora"/>
                <a:cs typeface="Lora"/>
                <a:sym typeface="Lora"/>
              </a:rPr>
              <a:t>providing </a:t>
            </a:r>
            <a:r>
              <a:rPr i="1" lang="en" sz="1600">
                <a:latin typeface="Lora"/>
                <a:ea typeface="Lora"/>
                <a:cs typeface="Lora"/>
                <a:sym typeface="Lora"/>
              </a:rPr>
              <a:t>alternative options </a:t>
            </a:r>
            <a:r>
              <a:rPr lang="en" sz="1600">
                <a:latin typeface="Lora"/>
                <a:ea typeface="Lora"/>
                <a:cs typeface="Lora"/>
                <a:sym typeface="Lora"/>
              </a:rPr>
              <a:t>for everyone to experience content</a:t>
            </a:r>
            <a:endParaRPr sz="1600">
              <a:latin typeface="Lora"/>
              <a:ea typeface="Lora"/>
              <a:cs typeface="Lora"/>
              <a:sym typeface="Lora"/>
            </a:endParaRPr>
          </a:p>
        </p:txBody>
      </p:sp>
      <p:sp>
        <p:nvSpPr>
          <p:cNvPr id="62" name="Google Shape;62;p14"/>
          <p:cNvSpPr txBox="1"/>
          <p:nvPr/>
        </p:nvSpPr>
        <p:spPr>
          <a:xfrm>
            <a:off x="2142000" y="1120200"/>
            <a:ext cx="189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PROBLEM</a:t>
            </a:r>
            <a:endParaRPr b="1" sz="1800">
              <a:latin typeface="Helvetica Neue"/>
              <a:ea typeface="Helvetica Neue"/>
              <a:cs typeface="Helvetica Neue"/>
              <a:sym typeface="Helvetica Neue"/>
            </a:endParaRPr>
          </a:p>
        </p:txBody>
      </p:sp>
      <p:sp>
        <p:nvSpPr>
          <p:cNvPr id="63" name="Google Shape;63;p14"/>
          <p:cNvSpPr txBox="1"/>
          <p:nvPr/>
        </p:nvSpPr>
        <p:spPr>
          <a:xfrm>
            <a:off x="2142000" y="2618950"/>
            <a:ext cx="184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SOLUTION</a:t>
            </a:r>
            <a:endParaRPr b="1" sz="1800">
              <a:latin typeface="Helvetica Neue"/>
              <a:ea typeface="Helvetica Neue"/>
              <a:cs typeface="Helvetica Neue"/>
              <a:sym typeface="Helvetica Neue"/>
            </a:endParaRPr>
          </a:p>
        </p:txBody>
      </p:sp>
      <p:pic>
        <p:nvPicPr>
          <p:cNvPr id="64" name="Google Shape;64;p14"/>
          <p:cNvPicPr preferRelativeResize="0"/>
          <p:nvPr/>
        </p:nvPicPr>
        <p:blipFill>
          <a:blip r:embed="rId3">
            <a:alphaModFix/>
          </a:blip>
          <a:stretch>
            <a:fillRect/>
          </a:stretch>
        </p:blipFill>
        <p:spPr>
          <a:xfrm>
            <a:off x="152400" y="135250"/>
            <a:ext cx="8839204" cy="46915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40" name="Shape 240"/>
        <p:cNvGrpSpPr/>
        <p:nvPr/>
      </p:nvGrpSpPr>
      <p:grpSpPr>
        <a:xfrm>
          <a:off x="0" y="0"/>
          <a:ext cx="0" cy="0"/>
          <a:chOff x="0" y="0"/>
          <a:chExt cx="0" cy="0"/>
        </a:xfrm>
      </p:grpSpPr>
      <p:sp>
        <p:nvSpPr>
          <p:cNvPr id="241" name="Google Shape;241;p32"/>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TASK 3</a:t>
            </a:r>
            <a:endParaRPr sz="2400">
              <a:latin typeface="Helvetica Neue"/>
              <a:ea typeface="Helvetica Neue"/>
              <a:cs typeface="Helvetica Neue"/>
              <a:sym typeface="Helvetica Neue"/>
            </a:endParaRPr>
          </a:p>
        </p:txBody>
      </p:sp>
      <p:sp>
        <p:nvSpPr>
          <p:cNvPr id="242" name="Google Shape;242;p32"/>
          <p:cNvSpPr txBox="1"/>
          <p:nvPr/>
        </p:nvSpPr>
        <p:spPr>
          <a:xfrm>
            <a:off x="229631" y="119422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COMPLEX TASK: INTERACTING WITH </a:t>
            </a:r>
            <a:r>
              <a:rPr b="1" lang="en">
                <a:highlight>
                  <a:srgbClr val="FFF364"/>
                </a:highlight>
                <a:latin typeface="Helvetica Neue"/>
                <a:ea typeface="Helvetica Neue"/>
                <a:cs typeface="Helvetica Neue"/>
                <a:sym typeface="Helvetica Neue"/>
              </a:rPr>
              <a:t>ALTiOs</a:t>
            </a:r>
            <a:r>
              <a:rPr b="1" lang="en">
                <a:latin typeface="Helvetica Neue"/>
                <a:ea typeface="Helvetica Neue"/>
                <a:cs typeface="Helvetica Neue"/>
                <a:sym typeface="Helvetica Neue"/>
              </a:rPr>
              <a:t>, PROFILES, AND TAGS</a:t>
            </a:r>
            <a:endParaRPr b="1">
              <a:latin typeface="Helvetica Neue"/>
              <a:ea typeface="Helvetica Neue"/>
              <a:cs typeface="Helvetica Neue"/>
              <a:sym typeface="Helvetica Neue"/>
            </a:endParaRPr>
          </a:p>
        </p:txBody>
      </p:sp>
      <p:sp>
        <p:nvSpPr>
          <p:cNvPr id="243" name="Google Shape;243;p32"/>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32"/>
          <p:cNvPicPr preferRelativeResize="0"/>
          <p:nvPr/>
        </p:nvPicPr>
        <p:blipFill>
          <a:blip r:embed="rId3">
            <a:alphaModFix/>
          </a:blip>
          <a:stretch>
            <a:fillRect/>
          </a:stretch>
        </p:blipFill>
        <p:spPr>
          <a:xfrm>
            <a:off x="1554500" y="1728625"/>
            <a:ext cx="1456849" cy="3153024"/>
          </a:xfrm>
          <a:prstGeom prst="rect">
            <a:avLst/>
          </a:prstGeom>
          <a:noFill/>
          <a:ln>
            <a:noFill/>
          </a:ln>
        </p:spPr>
      </p:pic>
      <p:pic>
        <p:nvPicPr>
          <p:cNvPr id="245" name="Google Shape;245;p32"/>
          <p:cNvPicPr preferRelativeResize="0"/>
          <p:nvPr/>
        </p:nvPicPr>
        <p:blipFill>
          <a:blip r:embed="rId4">
            <a:alphaModFix/>
          </a:blip>
          <a:stretch>
            <a:fillRect/>
          </a:stretch>
        </p:blipFill>
        <p:spPr>
          <a:xfrm>
            <a:off x="3721976" y="1728625"/>
            <a:ext cx="1456849" cy="3153042"/>
          </a:xfrm>
          <a:prstGeom prst="rect">
            <a:avLst/>
          </a:prstGeom>
          <a:noFill/>
          <a:ln>
            <a:noFill/>
          </a:ln>
        </p:spPr>
      </p:pic>
      <p:sp>
        <p:nvSpPr>
          <p:cNvPr id="246" name="Google Shape;246;p32"/>
          <p:cNvSpPr/>
          <p:nvPr/>
        </p:nvSpPr>
        <p:spPr>
          <a:xfrm>
            <a:off x="2438550" y="2939150"/>
            <a:ext cx="400200" cy="400200"/>
          </a:xfrm>
          <a:prstGeom prst="ellipse">
            <a:avLst/>
          </a:prstGeom>
          <a:noFill/>
          <a:ln cap="flat" cmpd="sng" w="76200">
            <a:solidFill>
              <a:srgbClr val="FF45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p:nvPr/>
        </p:nvSpPr>
        <p:spPr>
          <a:xfrm>
            <a:off x="4884350" y="2571750"/>
            <a:ext cx="400200" cy="400200"/>
          </a:xfrm>
          <a:prstGeom prst="ellipse">
            <a:avLst/>
          </a:prstGeom>
          <a:noFill/>
          <a:ln cap="flat" cmpd="sng" w="76200">
            <a:solidFill>
              <a:srgbClr val="FF45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8" name="Google Shape;248;p32"/>
          <p:cNvCxnSpPr/>
          <p:nvPr/>
        </p:nvCxnSpPr>
        <p:spPr>
          <a:xfrm flipH="1" rot="10800000">
            <a:off x="3104313" y="3233050"/>
            <a:ext cx="524700" cy="10500"/>
          </a:xfrm>
          <a:prstGeom prst="straightConnector1">
            <a:avLst/>
          </a:prstGeom>
          <a:noFill/>
          <a:ln cap="flat" cmpd="sng" w="9525">
            <a:solidFill>
              <a:srgbClr val="FF452E"/>
            </a:solidFill>
            <a:prstDash val="solid"/>
            <a:round/>
            <a:headEnd len="med" w="med" type="none"/>
            <a:tailEnd len="med" w="med" type="triangle"/>
          </a:ln>
        </p:spPr>
      </p:cxnSp>
      <p:cxnSp>
        <p:nvCxnSpPr>
          <p:cNvPr id="249" name="Google Shape;249;p32"/>
          <p:cNvCxnSpPr/>
          <p:nvPr/>
        </p:nvCxnSpPr>
        <p:spPr>
          <a:xfrm flipH="1" rot="10800000">
            <a:off x="5665563" y="3233050"/>
            <a:ext cx="524700" cy="10500"/>
          </a:xfrm>
          <a:prstGeom prst="straightConnector1">
            <a:avLst/>
          </a:prstGeom>
          <a:noFill/>
          <a:ln cap="flat" cmpd="sng" w="9525">
            <a:solidFill>
              <a:srgbClr val="FF452E"/>
            </a:solidFill>
            <a:prstDash val="solid"/>
            <a:round/>
            <a:headEnd len="med" w="med" type="none"/>
            <a:tailEnd len="med" w="med" type="triangle"/>
          </a:ln>
        </p:spPr>
      </p:cxnSp>
      <p:pic>
        <p:nvPicPr>
          <p:cNvPr id="250" name="Google Shape;250;p32"/>
          <p:cNvPicPr preferRelativeResize="0"/>
          <p:nvPr/>
        </p:nvPicPr>
        <p:blipFill>
          <a:blip r:embed="rId5">
            <a:alphaModFix/>
          </a:blip>
          <a:stretch>
            <a:fillRect/>
          </a:stretch>
        </p:blipFill>
        <p:spPr>
          <a:xfrm>
            <a:off x="6530075" y="1728628"/>
            <a:ext cx="1456849" cy="31530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54" name="Shape 254"/>
        <p:cNvGrpSpPr/>
        <p:nvPr/>
      </p:nvGrpSpPr>
      <p:grpSpPr>
        <a:xfrm>
          <a:off x="0" y="0"/>
          <a:ext cx="0" cy="0"/>
          <a:chOff x="0" y="0"/>
          <a:chExt cx="0" cy="0"/>
        </a:xfrm>
      </p:grpSpPr>
      <p:sp>
        <p:nvSpPr>
          <p:cNvPr id="255" name="Google Shape;255;p33"/>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TASK 3</a:t>
            </a:r>
            <a:endParaRPr sz="2400">
              <a:latin typeface="Helvetica Neue"/>
              <a:ea typeface="Helvetica Neue"/>
              <a:cs typeface="Helvetica Neue"/>
              <a:sym typeface="Helvetica Neue"/>
            </a:endParaRPr>
          </a:p>
        </p:txBody>
      </p:sp>
      <p:sp>
        <p:nvSpPr>
          <p:cNvPr id="256" name="Google Shape;256;p33"/>
          <p:cNvSpPr txBox="1"/>
          <p:nvPr/>
        </p:nvSpPr>
        <p:spPr>
          <a:xfrm>
            <a:off x="229631" y="119422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COMPLEX TASK: INTERACTING WITH ALTiOs, </a:t>
            </a:r>
            <a:r>
              <a:rPr b="1" lang="en">
                <a:highlight>
                  <a:srgbClr val="FFF364"/>
                </a:highlight>
                <a:latin typeface="Helvetica Neue"/>
                <a:ea typeface="Helvetica Neue"/>
                <a:cs typeface="Helvetica Neue"/>
                <a:sym typeface="Helvetica Neue"/>
              </a:rPr>
              <a:t>PROFILES</a:t>
            </a:r>
            <a:r>
              <a:rPr b="1" lang="en">
                <a:latin typeface="Helvetica Neue"/>
                <a:ea typeface="Helvetica Neue"/>
                <a:cs typeface="Helvetica Neue"/>
                <a:sym typeface="Helvetica Neue"/>
              </a:rPr>
              <a:t>, AND TAGS</a:t>
            </a:r>
            <a:endParaRPr b="1">
              <a:latin typeface="Helvetica Neue"/>
              <a:ea typeface="Helvetica Neue"/>
              <a:cs typeface="Helvetica Neue"/>
              <a:sym typeface="Helvetica Neue"/>
            </a:endParaRPr>
          </a:p>
        </p:txBody>
      </p:sp>
      <p:sp>
        <p:nvSpPr>
          <p:cNvPr id="257" name="Google Shape;257;p33"/>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33"/>
          <p:cNvPicPr preferRelativeResize="0"/>
          <p:nvPr/>
        </p:nvPicPr>
        <p:blipFill>
          <a:blip r:embed="rId3">
            <a:alphaModFix/>
          </a:blip>
          <a:stretch>
            <a:fillRect/>
          </a:stretch>
        </p:blipFill>
        <p:spPr>
          <a:xfrm>
            <a:off x="594276" y="1728625"/>
            <a:ext cx="1456849" cy="3153042"/>
          </a:xfrm>
          <a:prstGeom prst="rect">
            <a:avLst/>
          </a:prstGeom>
          <a:noFill/>
          <a:ln>
            <a:noFill/>
          </a:ln>
        </p:spPr>
      </p:pic>
      <p:sp>
        <p:nvSpPr>
          <p:cNvPr id="259" name="Google Shape;259;p33"/>
          <p:cNvSpPr/>
          <p:nvPr/>
        </p:nvSpPr>
        <p:spPr>
          <a:xfrm>
            <a:off x="476025" y="1941925"/>
            <a:ext cx="400200" cy="400200"/>
          </a:xfrm>
          <a:prstGeom prst="ellipse">
            <a:avLst/>
          </a:prstGeom>
          <a:noFill/>
          <a:ln cap="flat" cmpd="sng" w="76200">
            <a:solidFill>
              <a:srgbClr val="FF45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0" name="Google Shape;260;p33"/>
          <p:cNvCxnSpPr/>
          <p:nvPr/>
        </p:nvCxnSpPr>
        <p:spPr>
          <a:xfrm flipH="1" rot="10800000">
            <a:off x="2327938" y="3233050"/>
            <a:ext cx="524700" cy="10500"/>
          </a:xfrm>
          <a:prstGeom prst="straightConnector1">
            <a:avLst/>
          </a:prstGeom>
          <a:noFill/>
          <a:ln cap="flat" cmpd="sng" w="9525">
            <a:solidFill>
              <a:srgbClr val="FF452E"/>
            </a:solidFill>
            <a:prstDash val="solid"/>
            <a:round/>
            <a:headEnd len="med" w="med" type="none"/>
            <a:tailEnd len="med" w="med" type="triangle"/>
          </a:ln>
        </p:spPr>
      </p:cxnSp>
      <p:pic>
        <p:nvPicPr>
          <p:cNvPr id="261" name="Google Shape;261;p33"/>
          <p:cNvPicPr preferRelativeResize="0"/>
          <p:nvPr/>
        </p:nvPicPr>
        <p:blipFill>
          <a:blip r:embed="rId4">
            <a:alphaModFix/>
          </a:blip>
          <a:stretch>
            <a:fillRect/>
          </a:stretch>
        </p:blipFill>
        <p:spPr>
          <a:xfrm>
            <a:off x="7028600" y="1728625"/>
            <a:ext cx="1456849" cy="3152997"/>
          </a:xfrm>
          <a:prstGeom prst="rect">
            <a:avLst/>
          </a:prstGeom>
          <a:noFill/>
          <a:ln>
            <a:noFill/>
          </a:ln>
        </p:spPr>
      </p:pic>
      <p:pic>
        <p:nvPicPr>
          <p:cNvPr id="262" name="Google Shape;262;p33"/>
          <p:cNvPicPr preferRelativeResize="0"/>
          <p:nvPr/>
        </p:nvPicPr>
        <p:blipFill>
          <a:blip r:embed="rId5">
            <a:alphaModFix/>
          </a:blip>
          <a:stretch>
            <a:fillRect/>
          </a:stretch>
        </p:blipFill>
        <p:spPr>
          <a:xfrm>
            <a:off x="3097425" y="1728625"/>
            <a:ext cx="1456849" cy="3153015"/>
          </a:xfrm>
          <a:prstGeom prst="rect">
            <a:avLst/>
          </a:prstGeom>
          <a:noFill/>
          <a:ln>
            <a:noFill/>
          </a:ln>
        </p:spPr>
      </p:pic>
      <p:cxnSp>
        <p:nvCxnSpPr>
          <p:cNvPr id="263" name="Google Shape;263;p33"/>
          <p:cNvCxnSpPr/>
          <p:nvPr/>
        </p:nvCxnSpPr>
        <p:spPr>
          <a:xfrm>
            <a:off x="5034225" y="3238300"/>
            <a:ext cx="1514400" cy="0"/>
          </a:xfrm>
          <a:prstGeom prst="straightConnector1">
            <a:avLst/>
          </a:prstGeom>
          <a:noFill/>
          <a:ln cap="flat" cmpd="sng" w="9525">
            <a:solidFill>
              <a:srgbClr val="FF452E"/>
            </a:solidFill>
            <a:prstDash val="solid"/>
            <a:round/>
            <a:headEnd len="med" w="med" type="none"/>
            <a:tailEnd len="med" w="med" type="triangle"/>
          </a:ln>
        </p:spPr>
      </p:cxnSp>
      <p:sp>
        <p:nvSpPr>
          <p:cNvPr id="264" name="Google Shape;264;p33"/>
          <p:cNvSpPr txBox="1"/>
          <p:nvPr/>
        </p:nvSpPr>
        <p:spPr>
          <a:xfrm>
            <a:off x="5109675" y="2760700"/>
            <a:ext cx="604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452E"/>
                </a:solidFill>
              </a:rPr>
              <a:t>ON SCROLL</a:t>
            </a:r>
            <a:endParaRPr>
              <a:solidFill>
                <a:srgbClr val="FF452E"/>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68" name="Shape 268"/>
        <p:cNvGrpSpPr/>
        <p:nvPr/>
      </p:nvGrpSpPr>
      <p:grpSpPr>
        <a:xfrm>
          <a:off x="0" y="0"/>
          <a:ext cx="0" cy="0"/>
          <a:chOff x="0" y="0"/>
          <a:chExt cx="0" cy="0"/>
        </a:xfrm>
      </p:grpSpPr>
      <p:sp>
        <p:nvSpPr>
          <p:cNvPr id="269" name="Google Shape;269;p34"/>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TASK 3</a:t>
            </a:r>
            <a:endParaRPr sz="2400">
              <a:latin typeface="Helvetica Neue"/>
              <a:ea typeface="Helvetica Neue"/>
              <a:cs typeface="Helvetica Neue"/>
              <a:sym typeface="Helvetica Neue"/>
            </a:endParaRPr>
          </a:p>
        </p:txBody>
      </p:sp>
      <p:sp>
        <p:nvSpPr>
          <p:cNvPr id="270" name="Google Shape;270;p34"/>
          <p:cNvSpPr txBox="1"/>
          <p:nvPr/>
        </p:nvSpPr>
        <p:spPr>
          <a:xfrm>
            <a:off x="229631" y="119422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COMPLEX TASK: INTERACTING WITH ALTiOs, PROFILES, AND </a:t>
            </a:r>
            <a:r>
              <a:rPr b="1" lang="en">
                <a:highlight>
                  <a:srgbClr val="FFF364"/>
                </a:highlight>
                <a:latin typeface="Helvetica Neue"/>
                <a:ea typeface="Helvetica Neue"/>
                <a:cs typeface="Helvetica Neue"/>
                <a:sym typeface="Helvetica Neue"/>
              </a:rPr>
              <a:t>TAGS</a:t>
            </a:r>
            <a:endParaRPr b="1">
              <a:highlight>
                <a:srgbClr val="FFF364"/>
              </a:highlight>
              <a:latin typeface="Helvetica Neue"/>
              <a:ea typeface="Helvetica Neue"/>
              <a:cs typeface="Helvetica Neue"/>
              <a:sym typeface="Helvetica Neue"/>
            </a:endParaRPr>
          </a:p>
        </p:txBody>
      </p:sp>
      <p:sp>
        <p:nvSpPr>
          <p:cNvPr id="271" name="Google Shape;271;p34"/>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 name="Google Shape;272;p34"/>
          <p:cNvPicPr preferRelativeResize="0"/>
          <p:nvPr/>
        </p:nvPicPr>
        <p:blipFill>
          <a:blip r:embed="rId3">
            <a:alphaModFix/>
          </a:blip>
          <a:stretch>
            <a:fillRect/>
          </a:stretch>
        </p:blipFill>
        <p:spPr>
          <a:xfrm>
            <a:off x="328675" y="1718150"/>
            <a:ext cx="1456849" cy="3152997"/>
          </a:xfrm>
          <a:prstGeom prst="rect">
            <a:avLst/>
          </a:prstGeom>
          <a:noFill/>
          <a:ln>
            <a:noFill/>
          </a:ln>
        </p:spPr>
      </p:pic>
      <p:cxnSp>
        <p:nvCxnSpPr>
          <p:cNvPr id="273" name="Google Shape;273;p34"/>
          <p:cNvCxnSpPr/>
          <p:nvPr/>
        </p:nvCxnSpPr>
        <p:spPr>
          <a:xfrm>
            <a:off x="1851438" y="3024425"/>
            <a:ext cx="627600" cy="0"/>
          </a:xfrm>
          <a:prstGeom prst="straightConnector1">
            <a:avLst/>
          </a:prstGeom>
          <a:noFill/>
          <a:ln cap="flat" cmpd="sng" w="9525">
            <a:solidFill>
              <a:srgbClr val="FF452E"/>
            </a:solidFill>
            <a:prstDash val="solid"/>
            <a:round/>
            <a:headEnd len="med" w="med" type="none"/>
            <a:tailEnd len="med" w="med" type="triangle"/>
          </a:ln>
        </p:spPr>
      </p:cxnSp>
      <p:sp>
        <p:nvSpPr>
          <p:cNvPr id="274" name="Google Shape;274;p34"/>
          <p:cNvSpPr/>
          <p:nvPr/>
        </p:nvSpPr>
        <p:spPr>
          <a:xfrm>
            <a:off x="857000" y="2624225"/>
            <a:ext cx="400200" cy="400200"/>
          </a:xfrm>
          <a:prstGeom prst="ellipse">
            <a:avLst/>
          </a:prstGeom>
          <a:noFill/>
          <a:ln cap="flat" cmpd="sng" w="76200">
            <a:solidFill>
              <a:srgbClr val="FF45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34"/>
          <p:cNvPicPr preferRelativeResize="0"/>
          <p:nvPr/>
        </p:nvPicPr>
        <p:blipFill>
          <a:blip r:embed="rId4">
            <a:alphaModFix/>
          </a:blip>
          <a:stretch>
            <a:fillRect/>
          </a:stretch>
        </p:blipFill>
        <p:spPr>
          <a:xfrm>
            <a:off x="2621175" y="1718150"/>
            <a:ext cx="1456849" cy="3153015"/>
          </a:xfrm>
          <a:prstGeom prst="rect">
            <a:avLst/>
          </a:prstGeom>
          <a:noFill/>
          <a:ln>
            <a:noFill/>
          </a:ln>
        </p:spPr>
      </p:pic>
      <p:pic>
        <p:nvPicPr>
          <p:cNvPr id="276" name="Google Shape;276;p34"/>
          <p:cNvPicPr preferRelativeResize="0"/>
          <p:nvPr/>
        </p:nvPicPr>
        <p:blipFill>
          <a:blip r:embed="rId5">
            <a:alphaModFix/>
          </a:blip>
          <a:stretch>
            <a:fillRect/>
          </a:stretch>
        </p:blipFill>
        <p:spPr>
          <a:xfrm>
            <a:off x="5137000" y="1718150"/>
            <a:ext cx="1456849" cy="3153037"/>
          </a:xfrm>
          <a:prstGeom prst="rect">
            <a:avLst/>
          </a:prstGeom>
          <a:noFill/>
          <a:ln>
            <a:noFill/>
          </a:ln>
        </p:spPr>
      </p:pic>
      <p:pic>
        <p:nvPicPr>
          <p:cNvPr id="277" name="Google Shape;277;p34"/>
          <p:cNvPicPr preferRelativeResize="0"/>
          <p:nvPr/>
        </p:nvPicPr>
        <p:blipFill>
          <a:blip r:embed="rId6">
            <a:alphaModFix/>
          </a:blip>
          <a:stretch>
            <a:fillRect/>
          </a:stretch>
        </p:blipFill>
        <p:spPr>
          <a:xfrm>
            <a:off x="7430774" y="1718155"/>
            <a:ext cx="1456849" cy="3152993"/>
          </a:xfrm>
          <a:prstGeom prst="rect">
            <a:avLst/>
          </a:prstGeom>
          <a:noFill/>
          <a:ln>
            <a:noFill/>
          </a:ln>
        </p:spPr>
      </p:pic>
      <p:cxnSp>
        <p:nvCxnSpPr>
          <p:cNvPr id="278" name="Google Shape;278;p34"/>
          <p:cNvCxnSpPr/>
          <p:nvPr/>
        </p:nvCxnSpPr>
        <p:spPr>
          <a:xfrm>
            <a:off x="4322463" y="3024425"/>
            <a:ext cx="627600" cy="0"/>
          </a:xfrm>
          <a:prstGeom prst="straightConnector1">
            <a:avLst/>
          </a:prstGeom>
          <a:noFill/>
          <a:ln cap="flat" cmpd="sng" w="9525">
            <a:solidFill>
              <a:srgbClr val="FF452E"/>
            </a:solidFill>
            <a:prstDash val="solid"/>
            <a:round/>
            <a:headEnd len="med" w="med" type="none"/>
            <a:tailEnd len="med" w="med" type="triangle"/>
          </a:ln>
        </p:spPr>
      </p:cxnSp>
      <p:cxnSp>
        <p:nvCxnSpPr>
          <p:cNvPr id="279" name="Google Shape;279;p34"/>
          <p:cNvCxnSpPr/>
          <p:nvPr/>
        </p:nvCxnSpPr>
        <p:spPr>
          <a:xfrm>
            <a:off x="6704563" y="3024425"/>
            <a:ext cx="627600" cy="0"/>
          </a:xfrm>
          <a:prstGeom prst="straightConnector1">
            <a:avLst/>
          </a:prstGeom>
          <a:noFill/>
          <a:ln cap="flat" cmpd="sng" w="9525">
            <a:solidFill>
              <a:srgbClr val="FF452E"/>
            </a:solidFill>
            <a:prstDash val="solid"/>
            <a:round/>
            <a:headEnd len="med" w="med" type="none"/>
            <a:tailEnd len="med" w="med" type="triangle"/>
          </a:ln>
        </p:spPr>
      </p:cxnSp>
      <p:sp>
        <p:nvSpPr>
          <p:cNvPr id="280" name="Google Shape;280;p34"/>
          <p:cNvSpPr/>
          <p:nvPr/>
        </p:nvSpPr>
        <p:spPr>
          <a:xfrm>
            <a:off x="2710275" y="2489925"/>
            <a:ext cx="400200" cy="400200"/>
          </a:xfrm>
          <a:prstGeom prst="ellipse">
            <a:avLst/>
          </a:prstGeom>
          <a:noFill/>
          <a:ln cap="flat" cmpd="sng" w="76200">
            <a:solidFill>
              <a:srgbClr val="FF45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4"/>
          <p:cNvSpPr/>
          <p:nvPr/>
        </p:nvSpPr>
        <p:spPr>
          <a:xfrm>
            <a:off x="5919925" y="2224025"/>
            <a:ext cx="400200" cy="400200"/>
          </a:xfrm>
          <a:prstGeom prst="ellipse">
            <a:avLst/>
          </a:prstGeom>
          <a:noFill/>
          <a:ln cap="flat" cmpd="sng" w="76200">
            <a:solidFill>
              <a:srgbClr val="FF45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85" name="Shape 285"/>
        <p:cNvGrpSpPr/>
        <p:nvPr/>
      </p:nvGrpSpPr>
      <p:grpSpPr>
        <a:xfrm>
          <a:off x="0" y="0"/>
          <a:ext cx="0" cy="0"/>
          <a:chOff x="0" y="0"/>
          <a:chExt cx="0" cy="0"/>
        </a:xfrm>
      </p:grpSpPr>
      <p:sp>
        <p:nvSpPr>
          <p:cNvPr id="286" name="Google Shape;286;p35"/>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UNIMPLEMENTED</a:t>
            </a:r>
            <a:endParaRPr sz="2400">
              <a:latin typeface="Helvetica Neue"/>
              <a:ea typeface="Helvetica Neue"/>
              <a:cs typeface="Helvetica Neue"/>
              <a:sym typeface="Helvetica Neue"/>
            </a:endParaRPr>
          </a:p>
        </p:txBody>
      </p:sp>
      <p:sp>
        <p:nvSpPr>
          <p:cNvPr id="287" name="Google Shape;287;p35"/>
          <p:cNvSpPr txBox="1"/>
          <p:nvPr/>
        </p:nvSpPr>
        <p:spPr>
          <a:xfrm>
            <a:off x="229631" y="1346625"/>
            <a:ext cx="858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Social network features of a post: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‘Like’, ‘Comment’, ‘Explanation’ buttons</a:t>
            </a:r>
            <a:endParaRPr>
              <a:latin typeface="Lora"/>
              <a:ea typeface="Lora"/>
              <a:cs typeface="Lora"/>
              <a:sym typeface="Lora"/>
            </a:endParaRPr>
          </a:p>
        </p:txBody>
      </p:sp>
      <p:sp>
        <p:nvSpPr>
          <p:cNvPr id="288" name="Google Shape;288;p35"/>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
          <p:cNvSpPr txBox="1"/>
          <p:nvPr/>
        </p:nvSpPr>
        <p:spPr>
          <a:xfrm>
            <a:off x="229631" y="2788563"/>
            <a:ext cx="858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“Create” sequence</a:t>
            </a:r>
            <a:r>
              <a:rPr b="1" lang="en">
                <a:latin typeface="Lora"/>
                <a:ea typeface="Lora"/>
                <a:cs typeface="Lora"/>
                <a:sym typeface="Lora"/>
              </a:rPr>
              <a:t>: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Choosing and uploading audio, explaining and captioning post</a:t>
            </a:r>
            <a:endParaRPr>
              <a:latin typeface="Lora"/>
              <a:ea typeface="Lora"/>
              <a:cs typeface="Lora"/>
              <a:sym typeface="Lora"/>
            </a:endParaRPr>
          </a:p>
        </p:txBody>
      </p:sp>
      <p:sp>
        <p:nvSpPr>
          <p:cNvPr id="290" name="Google Shape;290;p35"/>
          <p:cNvSpPr txBox="1"/>
          <p:nvPr/>
        </p:nvSpPr>
        <p:spPr>
          <a:xfrm>
            <a:off x="229631" y="2175294"/>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Onboarding</a:t>
            </a:r>
            <a:r>
              <a:rPr b="1" lang="en">
                <a:latin typeface="Lora"/>
                <a:ea typeface="Lora"/>
                <a:cs typeface="Lora"/>
                <a:sym typeface="Lora"/>
              </a:rPr>
              <a:t> sequence</a:t>
            </a:r>
            <a:endParaRPr>
              <a:latin typeface="Lora"/>
              <a:ea typeface="Lora"/>
              <a:cs typeface="Lora"/>
              <a:sym typeface="Lora"/>
            </a:endParaRPr>
          </a:p>
        </p:txBody>
      </p:sp>
      <p:sp>
        <p:nvSpPr>
          <p:cNvPr id="291" name="Google Shape;291;p35"/>
          <p:cNvSpPr txBox="1"/>
          <p:nvPr/>
        </p:nvSpPr>
        <p:spPr>
          <a:xfrm>
            <a:off x="229631" y="3617231"/>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Search screen</a:t>
            </a:r>
            <a:endParaRPr>
              <a:latin typeface="Lora"/>
              <a:ea typeface="Lora"/>
              <a:cs typeface="Lora"/>
              <a:sym typeface="Lora"/>
            </a:endParaRPr>
          </a:p>
        </p:txBody>
      </p:sp>
      <p:sp>
        <p:nvSpPr>
          <p:cNvPr id="292" name="Google Shape;292;p35"/>
          <p:cNvSpPr txBox="1"/>
          <p:nvPr/>
        </p:nvSpPr>
        <p:spPr>
          <a:xfrm>
            <a:off x="229631" y="4230500"/>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Settings</a:t>
            </a:r>
            <a:r>
              <a:rPr b="1" lang="en">
                <a:latin typeface="Lora"/>
                <a:ea typeface="Lora"/>
                <a:cs typeface="Lora"/>
                <a:sym typeface="Lora"/>
              </a:rPr>
              <a:t> screen</a:t>
            </a:r>
            <a:endParaRPr>
              <a:latin typeface="Lora"/>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296" name="Shape 296"/>
        <p:cNvGrpSpPr/>
        <p:nvPr/>
      </p:nvGrpSpPr>
      <p:grpSpPr>
        <a:xfrm>
          <a:off x="0" y="0"/>
          <a:ext cx="0" cy="0"/>
          <a:chOff x="0" y="0"/>
          <a:chExt cx="0" cy="0"/>
        </a:xfrm>
      </p:grpSpPr>
      <p:sp>
        <p:nvSpPr>
          <p:cNvPr id="297" name="Google Shape;297;p36"/>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NEXT STEPS</a:t>
            </a:r>
            <a:endParaRPr sz="2400">
              <a:latin typeface="Helvetica Neue"/>
              <a:ea typeface="Helvetica Neue"/>
              <a:cs typeface="Helvetica Neue"/>
              <a:sym typeface="Helvetica Neue"/>
            </a:endParaRPr>
          </a:p>
        </p:txBody>
      </p:sp>
      <p:sp>
        <p:nvSpPr>
          <p:cNvPr id="298" name="Google Shape;298;p36"/>
          <p:cNvSpPr txBox="1"/>
          <p:nvPr/>
        </p:nvSpPr>
        <p:spPr>
          <a:xfrm>
            <a:off x="229631" y="1270425"/>
            <a:ext cx="858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ora"/>
                <a:ea typeface="Lora"/>
                <a:cs typeface="Lora"/>
                <a:sym typeface="Lora"/>
              </a:rPr>
              <a:t>The main steps we need to take from here are implementation of the </a:t>
            </a:r>
            <a:r>
              <a:rPr b="1" lang="en">
                <a:latin typeface="Lora"/>
                <a:ea typeface="Lora"/>
                <a:cs typeface="Lora"/>
                <a:sym typeface="Lora"/>
              </a:rPr>
              <a:t>Create</a:t>
            </a:r>
            <a:r>
              <a:rPr lang="en">
                <a:latin typeface="Lora"/>
                <a:ea typeface="Lora"/>
                <a:cs typeface="Lora"/>
                <a:sym typeface="Lora"/>
              </a:rPr>
              <a:t> features and syncing the design of our native app to our Figma documentation.</a:t>
            </a:r>
            <a:endParaRPr>
              <a:latin typeface="Lora"/>
              <a:ea typeface="Lora"/>
              <a:cs typeface="Lora"/>
              <a:sym typeface="Lora"/>
            </a:endParaRPr>
          </a:p>
        </p:txBody>
      </p:sp>
      <p:sp>
        <p:nvSpPr>
          <p:cNvPr id="299" name="Google Shape;299;p36"/>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0" name="Google Shape;300;p36"/>
          <p:cNvPicPr preferRelativeResize="0"/>
          <p:nvPr/>
        </p:nvPicPr>
        <p:blipFill>
          <a:blip r:embed="rId3">
            <a:alphaModFix/>
          </a:blip>
          <a:stretch>
            <a:fillRect/>
          </a:stretch>
        </p:blipFill>
        <p:spPr>
          <a:xfrm>
            <a:off x="229625" y="2523975"/>
            <a:ext cx="4130374" cy="1538350"/>
          </a:xfrm>
          <a:prstGeom prst="rect">
            <a:avLst/>
          </a:prstGeom>
          <a:noFill/>
          <a:ln>
            <a:noFill/>
          </a:ln>
        </p:spPr>
      </p:pic>
      <p:pic>
        <p:nvPicPr>
          <p:cNvPr id="301" name="Google Shape;301;p36"/>
          <p:cNvPicPr preferRelativeResize="0"/>
          <p:nvPr/>
        </p:nvPicPr>
        <p:blipFill>
          <a:blip r:embed="rId4">
            <a:alphaModFix/>
          </a:blip>
          <a:stretch>
            <a:fillRect/>
          </a:stretch>
        </p:blipFill>
        <p:spPr>
          <a:xfrm>
            <a:off x="4795775" y="1958085"/>
            <a:ext cx="1367473" cy="2959604"/>
          </a:xfrm>
          <a:prstGeom prst="rect">
            <a:avLst/>
          </a:prstGeom>
          <a:noFill/>
          <a:ln>
            <a:noFill/>
          </a:ln>
        </p:spPr>
      </p:pic>
      <p:pic>
        <p:nvPicPr>
          <p:cNvPr id="302" name="Google Shape;302;p36"/>
          <p:cNvPicPr preferRelativeResize="0"/>
          <p:nvPr/>
        </p:nvPicPr>
        <p:blipFill>
          <a:blip r:embed="rId5">
            <a:alphaModFix/>
          </a:blip>
          <a:stretch>
            <a:fillRect/>
          </a:stretch>
        </p:blipFill>
        <p:spPr>
          <a:xfrm>
            <a:off x="7010391" y="1895775"/>
            <a:ext cx="1531785" cy="3084226"/>
          </a:xfrm>
          <a:prstGeom prst="rect">
            <a:avLst/>
          </a:prstGeom>
          <a:noFill/>
          <a:ln>
            <a:noFill/>
          </a:ln>
        </p:spPr>
      </p:pic>
      <p:cxnSp>
        <p:nvCxnSpPr>
          <p:cNvPr id="303" name="Google Shape;303;p36"/>
          <p:cNvCxnSpPr/>
          <p:nvPr/>
        </p:nvCxnSpPr>
        <p:spPr>
          <a:xfrm>
            <a:off x="6458350" y="3317025"/>
            <a:ext cx="3570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307" name="Shape 307"/>
        <p:cNvGrpSpPr/>
        <p:nvPr/>
      </p:nvGrpSpPr>
      <p:grpSpPr>
        <a:xfrm>
          <a:off x="0" y="0"/>
          <a:ext cx="0" cy="0"/>
          <a:chOff x="0" y="0"/>
          <a:chExt cx="0" cy="0"/>
        </a:xfrm>
      </p:grpSpPr>
      <p:sp>
        <p:nvSpPr>
          <p:cNvPr id="308" name="Google Shape;308;p37"/>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HI-FI </a:t>
            </a:r>
            <a:r>
              <a:rPr lang="en" sz="3800">
                <a:latin typeface="Helvetica Neue"/>
                <a:ea typeface="Helvetica Neue"/>
                <a:cs typeface="Helvetica Neue"/>
                <a:sym typeface="Helvetica Neue"/>
              </a:rPr>
              <a:t>DEMO</a:t>
            </a:r>
            <a:endParaRPr sz="2400">
              <a:latin typeface="Helvetica Neue"/>
              <a:ea typeface="Helvetica Neue"/>
              <a:cs typeface="Helvetica Neue"/>
              <a:sym typeface="Helvetica Neue"/>
            </a:endParaRPr>
          </a:p>
        </p:txBody>
      </p:sp>
      <p:sp>
        <p:nvSpPr>
          <p:cNvPr id="309" name="Google Shape;309;p37"/>
          <p:cNvSpPr/>
          <p:nvPr/>
        </p:nvSpPr>
        <p:spPr>
          <a:xfrm>
            <a:off x="-133350" y="-152400"/>
            <a:ext cx="1543200" cy="342900"/>
          </a:xfrm>
          <a:prstGeom prst="rect">
            <a:avLst/>
          </a:prstGeom>
          <a:solidFill>
            <a:srgbClr val="FFF3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37" title="DEMO.MOV">
            <a:hlinkClick r:id="rId3"/>
          </p:cNvPr>
          <p:cNvPicPr preferRelativeResize="0"/>
          <p:nvPr/>
        </p:nvPicPr>
        <p:blipFill>
          <a:blip r:embed="rId4">
            <a:alphaModFix/>
          </a:blip>
          <a:stretch>
            <a:fillRect/>
          </a:stretch>
        </p:blipFill>
        <p:spPr>
          <a:xfrm>
            <a:off x="2286000" y="13919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4" name="Shape 314"/>
        <p:cNvGrpSpPr/>
        <p:nvPr/>
      </p:nvGrpSpPr>
      <p:grpSpPr>
        <a:xfrm>
          <a:off x="0" y="0"/>
          <a:ext cx="0" cy="0"/>
          <a:chOff x="0" y="0"/>
          <a:chExt cx="0" cy="0"/>
        </a:xfrm>
      </p:grpSpPr>
      <p:sp>
        <p:nvSpPr>
          <p:cNvPr id="315" name="Google Shape;315;p38"/>
          <p:cNvSpPr txBox="1"/>
          <p:nvPr/>
        </p:nvSpPr>
        <p:spPr>
          <a:xfrm>
            <a:off x="229624" y="575825"/>
            <a:ext cx="81678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solidFill>
                  <a:srgbClr val="FCF8DE"/>
                </a:solidFill>
                <a:latin typeface="Helvetica Neue"/>
                <a:ea typeface="Helvetica Neue"/>
                <a:cs typeface="Helvetica Neue"/>
                <a:sym typeface="Helvetica Neue"/>
              </a:rPr>
              <a:t>SUMMARY</a:t>
            </a:r>
            <a:endParaRPr sz="2400">
              <a:solidFill>
                <a:srgbClr val="FCF8DE"/>
              </a:solidFill>
              <a:latin typeface="Helvetica Neue"/>
              <a:ea typeface="Helvetica Neue"/>
              <a:cs typeface="Helvetica Neue"/>
              <a:sym typeface="Helvetica Neue"/>
            </a:endParaRPr>
          </a:p>
        </p:txBody>
      </p:sp>
      <p:cxnSp>
        <p:nvCxnSpPr>
          <p:cNvPr id="316" name="Google Shape;316;p38"/>
          <p:cNvCxnSpPr/>
          <p:nvPr/>
        </p:nvCxnSpPr>
        <p:spPr>
          <a:xfrm>
            <a:off x="-125975" y="1417075"/>
            <a:ext cx="2477400" cy="0"/>
          </a:xfrm>
          <a:prstGeom prst="straightConnector1">
            <a:avLst/>
          </a:prstGeom>
          <a:noFill/>
          <a:ln cap="flat" cmpd="sng" w="9525">
            <a:solidFill>
              <a:srgbClr val="FCF8DE"/>
            </a:solidFill>
            <a:prstDash val="solid"/>
            <a:round/>
            <a:headEnd len="med" w="med" type="none"/>
            <a:tailEnd len="med" w="med" type="none"/>
          </a:ln>
        </p:spPr>
      </p:cxnSp>
      <p:sp>
        <p:nvSpPr>
          <p:cNvPr id="317" name="Google Shape;317;p38"/>
          <p:cNvSpPr txBox="1"/>
          <p:nvPr/>
        </p:nvSpPr>
        <p:spPr>
          <a:xfrm>
            <a:off x="229624" y="3155350"/>
            <a:ext cx="8167800" cy="418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900">
                <a:solidFill>
                  <a:srgbClr val="FCF8DE"/>
                </a:solidFill>
                <a:latin typeface="Helvetica Neue"/>
                <a:ea typeface="Helvetica Neue"/>
                <a:cs typeface="Helvetica Neue"/>
                <a:sym typeface="Helvetica Neue"/>
              </a:rPr>
              <a:t>INCREASING CLARITY WITHIN SYSTEM E.G. ICONS</a:t>
            </a:r>
            <a:endParaRPr sz="500">
              <a:solidFill>
                <a:srgbClr val="FCF8DE"/>
              </a:solidFill>
              <a:latin typeface="Helvetica Neue"/>
              <a:ea typeface="Helvetica Neue"/>
              <a:cs typeface="Helvetica Neue"/>
              <a:sym typeface="Helvetica Neue"/>
            </a:endParaRPr>
          </a:p>
        </p:txBody>
      </p:sp>
      <p:sp>
        <p:nvSpPr>
          <p:cNvPr id="318" name="Google Shape;318;p38"/>
          <p:cNvSpPr txBox="1"/>
          <p:nvPr/>
        </p:nvSpPr>
        <p:spPr>
          <a:xfrm>
            <a:off x="229624" y="3680200"/>
            <a:ext cx="8167800" cy="418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900">
                <a:solidFill>
                  <a:srgbClr val="FCF8DE"/>
                </a:solidFill>
                <a:latin typeface="Helvetica Neue"/>
                <a:ea typeface="Helvetica Neue"/>
                <a:cs typeface="Helvetica Neue"/>
                <a:sym typeface="Helvetica Neue"/>
              </a:rPr>
              <a:t>STREAMLINING PROCESS OF NAVIGATING THE APP E.G. “CREATE”</a:t>
            </a:r>
            <a:endParaRPr sz="500">
              <a:solidFill>
                <a:srgbClr val="FCF8DE"/>
              </a:solidFill>
              <a:latin typeface="Helvetica Neue"/>
              <a:ea typeface="Helvetica Neue"/>
              <a:cs typeface="Helvetica Neue"/>
              <a:sym typeface="Helvetica Neue"/>
            </a:endParaRPr>
          </a:p>
        </p:txBody>
      </p:sp>
      <p:sp>
        <p:nvSpPr>
          <p:cNvPr id="319" name="Google Shape;319;p38"/>
          <p:cNvSpPr txBox="1"/>
          <p:nvPr/>
        </p:nvSpPr>
        <p:spPr>
          <a:xfrm>
            <a:off x="229624" y="4205050"/>
            <a:ext cx="8167800" cy="418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900">
                <a:solidFill>
                  <a:srgbClr val="FCF8DE"/>
                </a:solidFill>
                <a:latin typeface="Helvetica Neue"/>
                <a:ea typeface="Helvetica Neue"/>
                <a:cs typeface="Helvetica Neue"/>
                <a:sym typeface="Helvetica Neue"/>
              </a:rPr>
              <a:t>DIFFERENTIATING AND EXPLAINING FEATURES</a:t>
            </a:r>
            <a:endParaRPr sz="500">
              <a:solidFill>
                <a:srgbClr val="FCF8DE"/>
              </a:solidFill>
              <a:latin typeface="Helvetica Neue"/>
              <a:ea typeface="Helvetica Neue"/>
              <a:cs typeface="Helvetica Neue"/>
              <a:sym typeface="Helvetica Neue"/>
            </a:endParaRPr>
          </a:p>
        </p:txBody>
      </p:sp>
      <p:sp>
        <p:nvSpPr>
          <p:cNvPr id="320" name="Google Shape;320;p38"/>
          <p:cNvSpPr txBox="1"/>
          <p:nvPr/>
        </p:nvSpPr>
        <p:spPr>
          <a:xfrm>
            <a:off x="229624" y="1664775"/>
            <a:ext cx="8167800" cy="418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900">
                <a:solidFill>
                  <a:srgbClr val="FCF8DE"/>
                </a:solidFill>
                <a:latin typeface="Helvetica Neue"/>
                <a:ea typeface="Helvetica Neue"/>
                <a:cs typeface="Helvetica Neue"/>
                <a:sym typeface="Helvetica Neue"/>
              </a:rPr>
              <a:t>RICH SOCIAL MEDIA EXPERIENCE</a:t>
            </a:r>
            <a:endParaRPr sz="500">
              <a:solidFill>
                <a:srgbClr val="FCF8DE"/>
              </a:solidFill>
              <a:latin typeface="Helvetica Neue"/>
              <a:ea typeface="Helvetica Neue"/>
              <a:cs typeface="Helvetica Neue"/>
              <a:sym typeface="Helvetica Neue"/>
            </a:endParaRPr>
          </a:p>
        </p:txBody>
      </p:sp>
      <p:sp>
        <p:nvSpPr>
          <p:cNvPr id="321" name="Google Shape;321;p38"/>
          <p:cNvSpPr txBox="1"/>
          <p:nvPr/>
        </p:nvSpPr>
        <p:spPr>
          <a:xfrm>
            <a:off x="229624" y="2153250"/>
            <a:ext cx="8167800" cy="418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900">
                <a:solidFill>
                  <a:srgbClr val="FCF8DE"/>
                </a:solidFill>
                <a:latin typeface="Helvetica Neue"/>
                <a:ea typeface="Helvetica Neue"/>
                <a:cs typeface="Helvetica Neue"/>
                <a:sym typeface="Helvetica Neue"/>
              </a:rPr>
              <a:t>BOGGED DOWN BY THE HIGH-LEVEL IDEA/GOAL</a:t>
            </a:r>
            <a:endParaRPr sz="500">
              <a:solidFill>
                <a:srgbClr val="FCF8DE"/>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68" name="Shape 68"/>
        <p:cNvGrpSpPr/>
        <p:nvPr/>
      </p:nvGrpSpPr>
      <p:grpSpPr>
        <a:xfrm>
          <a:off x="0" y="0"/>
          <a:ext cx="0" cy="0"/>
          <a:chOff x="0" y="0"/>
          <a:chExt cx="0" cy="0"/>
        </a:xfrm>
      </p:grpSpPr>
      <p:sp>
        <p:nvSpPr>
          <p:cNvPr id="69" name="Google Shape;69;p15"/>
          <p:cNvSpPr/>
          <p:nvPr/>
        </p:nvSpPr>
        <p:spPr>
          <a:xfrm>
            <a:off x="-56425" y="-75225"/>
            <a:ext cx="9497100" cy="2285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482550" y="3607875"/>
            <a:ext cx="486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highlight>
                  <a:srgbClr val="FBF8DE"/>
                </a:highlight>
                <a:latin typeface="Lora"/>
                <a:ea typeface="Lora"/>
                <a:cs typeface="Lora"/>
                <a:sym typeface="Lora"/>
              </a:rPr>
              <a:t>a combination of </a:t>
            </a:r>
            <a:r>
              <a:rPr b="1" lang="en" sz="1500">
                <a:solidFill>
                  <a:schemeClr val="dk1"/>
                </a:solidFill>
                <a:highlight>
                  <a:srgbClr val="FBF8DE"/>
                </a:highlight>
                <a:latin typeface="Lora"/>
                <a:ea typeface="Lora"/>
                <a:cs typeface="Lora"/>
                <a:sym typeface="Lora"/>
              </a:rPr>
              <a:t>alt</a:t>
            </a:r>
            <a:r>
              <a:rPr lang="en" sz="1500">
                <a:solidFill>
                  <a:schemeClr val="dk1"/>
                </a:solidFill>
                <a:highlight>
                  <a:srgbClr val="FBF8DE"/>
                </a:highlight>
                <a:latin typeface="Lora"/>
                <a:ea typeface="Lora"/>
                <a:cs typeface="Lora"/>
                <a:sym typeface="Lora"/>
              </a:rPr>
              <a:t>ernative and aud</a:t>
            </a:r>
            <a:r>
              <a:rPr b="1" lang="en" sz="1500">
                <a:solidFill>
                  <a:schemeClr val="dk1"/>
                </a:solidFill>
                <a:highlight>
                  <a:srgbClr val="FBF8DE"/>
                </a:highlight>
                <a:latin typeface="Lora"/>
                <a:ea typeface="Lora"/>
                <a:cs typeface="Lora"/>
                <a:sym typeface="Lora"/>
              </a:rPr>
              <a:t>io</a:t>
            </a:r>
            <a:r>
              <a:rPr lang="en" sz="1500">
                <a:solidFill>
                  <a:schemeClr val="dk1"/>
                </a:solidFill>
                <a:highlight>
                  <a:srgbClr val="FBF8DE"/>
                </a:highlight>
                <a:latin typeface="Lora"/>
                <a:ea typeface="Lora"/>
                <a:cs typeface="Lora"/>
                <a:sym typeface="Lora"/>
              </a:rPr>
              <a:t> that denotes a visual interpretation of audio which can convey a more emotional or descriptive meaning</a:t>
            </a:r>
            <a:endParaRPr sz="1500">
              <a:solidFill>
                <a:schemeClr val="dk1"/>
              </a:solidFill>
              <a:highlight>
                <a:srgbClr val="FBF8DE"/>
              </a:highlight>
              <a:latin typeface="Lora"/>
              <a:ea typeface="Lora"/>
              <a:cs typeface="Lora"/>
              <a:sym typeface="Lora"/>
            </a:endParaRPr>
          </a:p>
          <a:p>
            <a:pPr indent="0" lvl="0" marL="0" rtl="0" algn="l">
              <a:spcBef>
                <a:spcPts val="0"/>
              </a:spcBef>
              <a:spcAft>
                <a:spcPts val="0"/>
              </a:spcAft>
              <a:buNone/>
            </a:pPr>
            <a:r>
              <a:rPr lang="en" sz="1500">
                <a:solidFill>
                  <a:schemeClr val="dk1"/>
                </a:solidFill>
                <a:highlight>
                  <a:srgbClr val="FBF8DE"/>
                </a:highlight>
                <a:latin typeface="Lora"/>
                <a:ea typeface="Lora"/>
                <a:cs typeface="Lora"/>
                <a:sym typeface="Lora"/>
              </a:rPr>
              <a:t>than captioning</a:t>
            </a:r>
            <a:endParaRPr sz="1600">
              <a:latin typeface="Lora"/>
              <a:ea typeface="Lora"/>
              <a:cs typeface="Lora"/>
              <a:sym typeface="Lora"/>
            </a:endParaRPr>
          </a:p>
        </p:txBody>
      </p:sp>
      <p:sp>
        <p:nvSpPr>
          <p:cNvPr id="71" name="Google Shape;71;p15"/>
          <p:cNvSpPr txBox="1"/>
          <p:nvPr/>
        </p:nvSpPr>
        <p:spPr>
          <a:xfrm>
            <a:off x="3482550" y="2290900"/>
            <a:ext cx="2983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0">
                <a:latin typeface="Helvetica Neue"/>
                <a:ea typeface="Helvetica Neue"/>
                <a:cs typeface="Helvetica Neue"/>
                <a:sym typeface="Helvetica Neue"/>
              </a:rPr>
              <a:t>ALTiO</a:t>
            </a:r>
            <a:endParaRPr b="1" sz="5000">
              <a:latin typeface="Helvetica Neue"/>
              <a:ea typeface="Helvetica Neue"/>
              <a:cs typeface="Helvetica Neue"/>
              <a:sym typeface="Helvetica Neue"/>
            </a:endParaRPr>
          </a:p>
        </p:txBody>
      </p:sp>
      <p:pic>
        <p:nvPicPr>
          <p:cNvPr id="72" name="Google Shape;72;p15"/>
          <p:cNvPicPr preferRelativeResize="0"/>
          <p:nvPr/>
        </p:nvPicPr>
        <p:blipFill>
          <a:blip r:embed="rId3">
            <a:alphaModFix/>
          </a:blip>
          <a:stretch>
            <a:fillRect/>
          </a:stretch>
        </p:blipFill>
        <p:spPr>
          <a:xfrm>
            <a:off x="2858900" y="235725"/>
            <a:ext cx="3467055" cy="1784876"/>
          </a:xfrm>
          <a:prstGeom prst="rect">
            <a:avLst/>
          </a:prstGeom>
          <a:noFill/>
          <a:ln>
            <a:noFill/>
          </a:ln>
        </p:spPr>
      </p:pic>
      <p:pic>
        <p:nvPicPr>
          <p:cNvPr id="73" name="Google Shape;73;p15"/>
          <p:cNvPicPr preferRelativeResize="0"/>
          <p:nvPr/>
        </p:nvPicPr>
        <p:blipFill>
          <a:blip r:embed="rId4">
            <a:alphaModFix/>
          </a:blip>
          <a:stretch>
            <a:fillRect/>
          </a:stretch>
        </p:blipFill>
        <p:spPr>
          <a:xfrm>
            <a:off x="1405737" y="2759185"/>
            <a:ext cx="1109731" cy="2094589"/>
          </a:xfrm>
          <a:prstGeom prst="rect">
            <a:avLst/>
          </a:prstGeom>
          <a:noFill/>
          <a:ln>
            <a:noFill/>
          </a:ln>
        </p:spPr>
      </p:pic>
      <p:pic>
        <p:nvPicPr>
          <p:cNvPr id="74" name="Google Shape;74;p15"/>
          <p:cNvPicPr preferRelativeResize="0"/>
          <p:nvPr/>
        </p:nvPicPr>
        <p:blipFill>
          <a:blip r:embed="rId5">
            <a:alphaModFix/>
          </a:blip>
          <a:stretch>
            <a:fillRect/>
          </a:stretch>
        </p:blipFill>
        <p:spPr>
          <a:xfrm>
            <a:off x="993100" y="2443300"/>
            <a:ext cx="1934996" cy="1643046"/>
          </a:xfrm>
          <a:prstGeom prst="rect">
            <a:avLst/>
          </a:prstGeom>
          <a:noFill/>
          <a:ln>
            <a:noFill/>
          </a:ln>
        </p:spPr>
      </p:pic>
      <p:sp>
        <p:nvSpPr>
          <p:cNvPr id="75" name="Google Shape;75;p15"/>
          <p:cNvSpPr txBox="1"/>
          <p:nvPr/>
        </p:nvSpPr>
        <p:spPr>
          <a:xfrm>
            <a:off x="3482550" y="3069975"/>
            <a:ext cx="184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Helvetica Neue"/>
                <a:ea typeface="Helvetica Neue"/>
                <a:cs typeface="Helvetica Neue"/>
                <a:sym typeface="Helvetica Neue"/>
              </a:rPr>
              <a:t>NOUN</a:t>
            </a:r>
            <a:endParaRPr b="1" sz="1800">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79" name="Shape 79"/>
        <p:cNvGrpSpPr/>
        <p:nvPr/>
      </p:nvGrpSpPr>
      <p:grpSpPr>
        <a:xfrm>
          <a:off x="0" y="0"/>
          <a:ext cx="0" cy="0"/>
          <a:chOff x="0" y="0"/>
          <a:chExt cx="0" cy="0"/>
        </a:xfrm>
      </p:grpSpPr>
      <p:sp>
        <p:nvSpPr>
          <p:cNvPr id="80" name="Google Shape;80;p16"/>
          <p:cNvSpPr txBox="1"/>
          <p:nvPr/>
        </p:nvSpPr>
        <p:spPr>
          <a:xfrm>
            <a:off x="229631" y="218927"/>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4000">
                <a:latin typeface="Helvetica Neue"/>
                <a:ea typeface="Helvetica Neue"/>
                <a:cs typeface="Helvetica Neue"/>
                <a:sym typeface="Helvetica Neue"/>
              </a:rPr>
              <a:t>OVERVIEW</a:t>
            </a:r>
            <a:endParaRPr sz="4000">
              <a:latin typeface="Helvetica Neue"/>
              <a:ea typeface="Helvetica Neue"/>
              <a:cs typeface="Helvetica Neue"/>
              <a:sym typeface="Helvetica Neue"/>
            </a:endParaRPr>
          </a:p>
        </p:txBody>
      </p:sp>
      <p:sp>
        <p:nvSpPr>
          <p:cNvPr id="81" name="Google Shape;81;p16"/>
          <p:cNvSpPr txBox="1"/>
          <p:nvPr/>
        </p:nvSpPr>
        <p:spPr>
          <a:xfrm>
            <a:off x="229631" y="1231989"/>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4000">
                <a:latin typeface="Helvetica Neue"/>
                <a:ea typeface="Helvetica Neue"/>
                <a:cs typeface="Helvetica Neue"/>
                <a:sym typeface="Helvetica Neue"/>
              </a:rPr>
              <a:t>HEURISTIC EVAL. RESULTS</a:t>
            </a:r>
            <a:endParaRPr sz="4000">
              <a:latin typeface="Helvetica Neue"/>
              <a:ea typeface="Helvetica Neue"/>
              <a:cs typeface="Helvetica Neue"/>
              <a:sym typeface="Helvetica Neue"/>
            </a:endParaRPr>
          </a:p>
        </p:txBody>
      </p:sp>
      <p:sp>
        <p:nvSpPr>
          <p:cNvPr id="82" name="Google Shape;82;p16"/>
          <p:cNvSpPr txBox="1"/>
          <p:nvPr/>
        </p:nvSpPr>
        <p:spPr>
          <a:xfrm>
            <a:off x="229631" y="2168839"/>
            <a:ext cx="68007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4000">
                <a:latin typeface="Helvetica Neue"/>
                <a:ea typeface="Helvetica Neue"/>
                <a:cs typeface="Helvetica Neue"/>
                <a:sym typeface="Helvetica Neue"/>
              </a:rPr>
              <a:t>REVISED DESIGN</a:t>
            </a:r>
            <a:endParaRPr sz="4000">
              <a:latin typeface="Helvetica Neue"/>
              <a:ea typeface="Helvetica Neue"/>
              <a:cs typeface="Helvetica Neue"/>
              <a:sym typeface="Helvetica Neue"/>
            </a:endParaRPr>
          </a:p>
        </p:txBody>
      </p:sp>
      <p:sp>
        <p:nvSpPr>
          <p:cNvPr id="83" name="Google Shape;83;p16"/>
          <p:cNvSpPr txBox="1"/>
          <p:nvPr/>
        </p:nvSpPr>
        <p:spPr>
          <a:xfrm>
            <a:off x="229624" y="3171300"/>
            <a:ext cx="80628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4000">
                <a:latin typeface="Helvetica Neue"/>
                <a:ea typeface="Helvetica Neue"/>
                <a:cs typeface="Helvetica Neue"/>
                <a:sym typeface="Helvetica Neue"/>
              </a:rPr>
              <a:t>HI-FI IMPLEMENTATION</a:t>
            </a:r>
            <a:endParaRPr sz="4000">
              <a:latin typeface="Helvetica Neue"/>
              <a:ea typeface="Helvetica Neue"/>
              <a:cs typeface="Helvetica Neue"/>
              <a:sym typeface="Helvetica Neue"/>
            </a:endParaRPr>
          </a:p>
        </p:txBody>
      </p:sp>
      <p:sp>
        <p:nvSpPr>
          <p:cNvPr id="84" name="Google Shape;84;p16"/>
          <p:cNvSpPr txBox="1"/>
          <p:nvPr/>
        </p:nvSpPr>
        <p:spPr>
          <a:xfrm>
            <a:off x="229624" y="4137000"/>
            <a:ext cx="80628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4000">
                <a:latin typeface="Helvetica Neue"/>
                <a:ea typeface="Helvetica Neue"/>
                <a:cs typeface="Helvetica Neue"/>
                <a:sym typeface="Helvetica Neue"/>
              </a:rPr>
              <a:t>HI-FI DEMO</a:t>
            </a:r>
            <a:endParaRPr sz="4000">
              <a:latin typeface="Helvetica Neue"/>
              <a:ea typeface="Helvetica Neue"/>
              <a:cs typeface="Helvetica Neue"/>
              <a:sym typeface="Helvetica Neue"/>
            </a:endParaRPr>
          </a:p>
        </p:txBody>
      </p:sp>
      <p:cxnSp>
        <p:nvCxnSpPr>
          <p:cNvPr id="85" name="Google Shape;85;p16"/>
          <p:cNvCxnSpPr/>
          <p:nvPr/>
        </p:nvCxnSpPr>
        <p:spPr>
          <a:xfrm>
            <a:off x="-83975" y="934225"/>
            <a:ext cx="2571900" cy="0"/>
          </a:xfrm>
          <a:prstGeom prst="straightConnector1">
            <a:avLst/>
          </a:prstGeom>
          <a:noFill/>
          <a:ln cap="flat" cmpd="sng" w="9525">
            <a:solidFill>
              <a:schemeClr val="dk2"/>
            </a:solidFill>
            <a:prstDash val="solid"/>
            <a:round/>
            <a:headEnd len="med" w="med" type="none"/>
            <a:tailEnd len="med" w="med" type="none"/>
          </a:ln>
        </p:spPr>
      </p:cxnSp>
      <p:pic>
        <p:nvPicPr>
          <p:cNvPr id="86" name="Google Shape;86;p16"/>
          <p:cNvPicPr preferRelativeResize="0"/>
          <p:nvPr/>
        </p:nvPicPr>
        <p:blipFill>
          <a:blip r:embed="rId3">
            <a:alphaModFix/>
          </a:blip>
          <a:stretch>
            <a:fillRect/>
          </a:stretch>
        </p:blipFill>
        <p:spPr>
          <a:xfrm>
            <a:off x="7875527" y="134954"/>
            <a:ext cx="1025875" cy="1182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90" name="Shape 90"/>
        <p:cNvGrpSpPr/>
        <p:nvPr/>
      </p:nvGrpSpPr>
      <p:grpSpPr>
        <a:xfrm>
          <a:off x="0" y="0"/>
          <a:ext cx="0" cy="0"/>
          <a:chOff x="0" y="0"/>
          <a:chExt cx="0" cy="0"/>
        </a:xfrm>
      </p:grpSpPr>
      <p:sp>
        <p:nvSpPr>
          <p:cNvPr id="91" name="Google Shape;91;p17"/>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HEURISTIC EVAL. RESULTS</a:t>
            </a:r>
            <a:endParaRPr b="1" sz="2400">
              <a:latin typeface="Helvetica Neue"/>
              <a:ea typeface="Helvetica Neue"/>
              <a:cs typeface="Helvetica Neue"/>
              <a:sym typeface="Helvetica Neue"/>
            </a:endParaRPr>
          </a:p>
        </p:txBody>
      </p:sp>
      <p:sp>
        <p:nvSpPr>
          <p:cNvPr id="92" name="Google Shape;92;p17"/>
          <p:cNvSpPr txBox="1"/>
          <p:nvPr/>
        </p:nvSpPr>
        <p:spPr>
          <a:xfrm>
            <a:off x="5571828" y="4018303"/>
            <a:ext cx="40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11 Violations</a:t>
            </a:r>
            <a:endParaRPr>
              <a:latin typeface="Lora"/>
              <a:ea typeface="Lora"/>
              <a:cs typeface="Lora"/>
              <a:sym typeface="Lora"/>
            </a:endParaRPr>
          </a:p>
        </p:txBody>
      </p:sp>
      <p:sp>
        <p:nvSpPr>
          <p:cNvPr id="93" name="Google Shape;93;p17"/>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txBox="1"/>
          <p:nvPr/>
        </p:nvSpPr>
        <p:spPr>
          <a:xfrm>
            <a:off x="5571828" y="2766589"/>
            <a:ext cx="40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19 Violations</a:t>
            </a:r>
            <a:endParaRPr>
              <a:latin typeface="Lora"/>
              <a:ea typeface="Lora"/>
              <a:cs typeface="Lora"/>
              <a:sym typeface="Lora"/>
            </a:endParaRPr>
          </a:p>
        </p:txBody>
      </p:sp>
      <p:sp>
        <p:nvSpPr>
          <p:cNvPr id="95" name="Google Shape;95;p17"/>
          <p:cNvSpPr txBox="1"/>
          <p:nvPr/>
        </p:nvSpPr>
        <p:spPr>
          <a:xfrm>
            <a:off x="5571828" y="1514875"/>
            <a:ext cx="40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4 Violations</a:t>
            </a:r>
            <a:endParaRPr>
              <a:latin typeface="Lora"/>
              <a:ea typeface="Lora"/>
              <a:cs typeface="Lora"/>
              <a:sym typeface="Lora"/>
            </a:endParaRPr>
          </a:p>
        </p:txBody>
      </p:sp>
      <p:sp>
        <p:nvSpPr>
          <p:cNvPr id="96" name="Google Shape;96;p17"/>
          <p:cNvSpPr txBox="1"/>
          <p:nvPr/>
        </p:nvSpPr>
        <p:spPr>
          <a:xfrm>
            <a:off x="2316628" y="4018303"/>
            <a:ext cx="403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H10: Help &amp; Documentation</a:t>
            </a:r>
            <a:endParaRPr b="1">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Onboarding confusion</a:t>
            </a:r>
            <a:endParaRPr>
              <a:latin typeface="Lora"/>
              <a:ea typeface="Lora"/>
              <a:cs typeface="Lora"/>
              <a:sym typeface="Lora"/>
            </a:endParaRPr>
          </a:p>
        </p:txBody>
      </p:sp>
      <p:sp>
        <p:nvSpPr>
          <p:cNvPr id="97" name="Google Shape;97;p17"/>
          <p:cNvSpPr txBox="1"/>
          <p:nvPr/>
        </p:nvSpPr>
        <p:spPr>
          <a:xfrm>
            <a:off x="2316628" y="2766589"/>
            <a:ext cx="403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H4: Consistency &amp; Standards</a:t>
            </a:r>
            <a:endParaRPr b="1">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Back or return buttons</a:t>
            </a:r>
            <a:endParaRPr>
              <a:latin typeface="Lora"/>
              <a:ea typeface="Lora"/>
              <a:cs typeface="Lora"/>
              <a:sym typeface="Lora"/>
            </a:endParaRPr>
          </a:p>
        </p:txBody>
      </p:sp>
      <p:sp>
        <p:nvSpPr>
          <p:cNvPr id="98" name="Google Shape;98;p17"/>
          <p:cNvSpPr txBox="1"/>
          <p:nvPr/>
        </p:nvSpPr>
        <p:spPr>
          <a:xfrm>
            <a:off x="2316628" y="1514875"/>
            <a:ext cx="403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H3: User Control &amp; Freedom</a:t>
            </a:r>
            <a:endParaRPr b="1">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Arduous uploading sequence</a:t>
            </a:r>
            <a:endParaRPr>
              <a:latin typeface="Lora"/>
              <a:ea typeface="Lora"/>
              <a:cs typeface="Lora"/>
              <a:sym typeface="Lora"/>
            </a:endParaRPr>
          </a:p>
        </p:txBody>
      </p:sp>
      <p:sp>
        <p:nvSpPr>
          <p:cNvPr id="99" name="Google Shape;99;p17"/>
          <p:cNvSpPr txBox="1"/>
          <p:nvPr/>
        </p:nvSpPr>
        <p:spPr>
          <a:xfrm>
            <a:off x="251852" y="1514875"/>
            <a:ext cx="174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452E"/>
                </a:solidFill>
                <a:latin typeface="Helvetica Neue"/>
                <a:ea typeface="Helvetica Neue"/>
                <a:cs typeface="Helvetica Neue"/>
                <a:sym typeface="Helvetica Neue"/>
              </a:rPr>
              <a:t>In Summary</a:t>
            </a:r>
            <a:endParaRPr>
              <a:solidFill>
                <a:srgbClr val="FF452E"/>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03" name="Shape 103"/>
        <p:cNvGrpSpPr/>
        <p:nvPr/>
      </p:nvGrpSpPr>
      <p:grpSpPr>
        <a:xfrm>
          <a:off x="0" y="0"/>
          <a:ext cx="0" cy="0"/>
          <a:chOff x="0" y="0"/>
          <a:chExt cx="0" cy="0"/>
        </a:xfrm>
      </p:grpSpPr>
      <p:sp>
        <p:nvSpPr>
          <p:cNvPr id="104" name="Google Shape;104;p18"/>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HEURISTIC EVAL. RESULTS</a:t>
            </a:r>
            <a:endParaRPr b="1" sz="2400">
              <a:latin typeface="Helvetica Neue"/>
              <a:ea typeface="Helvetica Neue"/>
              <a:cs typeface="Helvetica Neue"/>
              <a:sym typeface="Helvetica Neue"/>
            </a:endParaRPr>
          </a:p>
        </p:txBody>
      </p:sp>
      <p:sp>
        <p:nvSpPr>
          <p:cNvPr id="105" name="Google Shape;105;p18"/>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txBox="1"/>
          <p:nvPr/>
        </p:nvSpPr>
        <p:spPr>
          <a:xfrm>
            <a:off x="2316623" y="3942100"/>
            <a:ext cx="638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H13: Value Alignment</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Specifically </a:t>
            </a:r>
            <a:r>
              <a:rPr lang="en">
                <a:latin typeface="Lora"/>
                <a:ea typeface="Lora"/>
                <a:cs typeface="Lora"/>
                <a:sym typeface="Lora"/>
              </a:rPr>
              <a:t>mentioning the Deaf and hard of hearing community </a:t>
            </a:r>
            <a:endParaRPr>
              <a:latin typeface="Lora"/>
              <a:ea typeface="Lora"/>
              <a:cs typeface="Lora"/>
              <a:sym typeface="Lora"/>
            </a:endParaRPr>
          </a:p>
        </p:txBody>
      </p:sp>
      <p:sp>
        <p:nvSpPr>
          <p:cNvPr id="107" name="Google Shape;107;p18"/>
          <p:cNvSpPr txBox="1"/>
          <p:nvPr/>
        </p:nvSpPr>
        <p:spPr>
          <a:xfrm>
            <a:off x="2316623" y="2766600"/>
            <a:ext cx="6469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H5: Error Prevention</a:t>
            </a:r>
            <a:endParaRPr b="1">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Prompting the user to save a draft in the </a:t>
            </a:r>
            <a:r>
              <a:rPr b="1" lang="en">
                <a:latin typeface="Lora"/>
                <a:ea typeface="Lora"/>
                <a:cs typeface="Lora"/>
                <a:sym typeface="Lora"/>
              </a:rPr>
              <a:t>Create</a:t>
            </a:r>
            <a:r>
              <a:rPr lang="en">
                <a:latin typeface="Lora"/>
                <a:ea typeface="Lora"/>
                <a:cs typeface="Lora"/>
                <a:sym typeface="Lora"/>
              </a:rPr>
              <a:t> screen</a:t>
            </a:r>
            <a:endParaRPr>
              <a:latin typeface="Lora"/>
              <a:ea typeface="Lora"/>
              <a:cs typeface="Lora"/>
              <a:sym typeface="Lora"/>
            </a:endParaRPr>
          </a:p>
        </p:txBody>
      </p:sp>
      <p:sp>
        <p:nvSpPr>
          <p:cNvPr id="108" name="Google Shape;108;p18"/>
          <p:cNvSpPr txBox="1"/>
          <p:nvPr/>
        </p:nvSpPr>
        <p:spPr>
          <a:xfrm>
            <a:off x="2316623" y="1514875"/>
            <a:ext cx="6658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H3: User Control &amp; Freedom</a:t>
            </a:r>
            <a:endParaRPr b="1">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Allowing users to select an audio and choose a video to accompany it</a:t>
            </a:r>
            <a:endParaRPr>
              <a:latin typeface="Lora"/>
              <a:ea typeface="Lora"/>
              <a:cs typeface="Lora"/>
              <a:sym typeface="Lora"/>
            </a:endParaRPr>
          </a:p>
        </p:txBody>
      </p:sp>
      <p:sp>
        <p:nvSpPr>
          <p:cNvPr id="109" name="Google Shape;109;p18"/>
          <p:cNvSpPr txBox="1"/>
          <p:nvPr/>
        </p:nvSpPr>
        <p:spPr>
          <a:xfrm>
            <a:off x="251852" y="1514875"/>
            <a:ext cx="174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452E"/>
                </a:solidFill>
                <a:latin typeface="Helvetica Neue"/>
                <a:ea typeface="Helvetica Neue"/>
                <a:cs typeface="Helvetica Neue"/>
                <a:sym typeface="Helvetica Neue"/>
              </a:rPr>
              <a:t>Severity 4 Issues</a:t>
            </a:r>
            <a:endParaRPr>
              <a:solidFill>
                <a:srgbClr val="FF452E"/>
              </a:solidFill>
              <a:latin typeface="Helvetica Neue"/>
              <a:ea typeface="Helvetica Neue"/>
              <a:cs typeface="Helvetica Neue"/>
              <a:sym typeface="Helvetica Neue"/>
            </a:endParaRPr>
          </a:p>
        </p:txBody>
      </p:sp>
      <p:sp>
        <p:nvSpPr>
          <p:cNvPr id="110" name="Google Shape;110;p18"/>
          <p:cNvSpPr txBox="1"/>
          <p:nvPr/>
        </p:nvSpPr>
        <p:spPr>
          <a:xfrm>
            <a:off x="251852" y="4049800"/>
            <a:ext cx="174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452E"/>
                </a:solidFill>
                <a:latin typeface="Helvetica Neue"/>
                <a:ea typeface="Helvetica Neue"/>
                <a:cs typeface="Helvetica Neue"/>
                <a:sym typeface="Helvetica Neue"/>
              </a:rPr>
              <a:t>Total: 4</a:t>
            </a:r>
            <a:endParaRPr>
              <a:solidFill>
                <a:srgbClr val="FF452E"/>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14" name="Shape 114"/>
        <p:cNvGrpSpPr/>
        <p:nvPr/>
      </p:nvGrpSpPr>
      <p:grpSpPr>
        <a:xfrm>
          <a:off x="0" y="0"/>
          <a:ext cx="0" cy="0"/>
          <a:chOff x="0" y="0"/>
          <a:chExt cx="0" cy="0"/>
        </a:xfrm>
      </p:grpSpPr>
      <p:sp>
        <p:nvSpPr>
          <p:cNvPr id="115" name="Google Shape;115;p19"/>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HEURISTIC EVAL. RESULTS</a:t>
            </a:r>
            <a:endParaRPr b="1" sz="2400">
              <a:latin typeface="Helvetica Neue"/>
              <a:ea typeface="Helvetica Neue"/>
              <a:cs typeface="Helvetica Neue"/>
              <a:sym typeface="Helvetica Neue"/>
            </a:endParaRPr>
          </a:p>
        </p:txBody>
      </p:sp>
      <p:sp>
        <p:nvSpPr>
          <p:cNvPr id="116" name="Google Shape;116;p19"/>
          <p:cNvSpPr/>
          <p:nvPr/>
        </p:nvSpPr>
        <p:spPr>
          <a:xfrm>
            <a:off x="-133350" y="-152400"/>
            <a:ext cx="1543200" cy="342900"/>
          </a:xfrm>
          <a:prstGeom prst="rect">
            <a:avLst/>
          </a:prstGeom>
          <a:solidFill>
            <a:srgbClr val="FF45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txBox="1"/>
          <p:nvPr/>
        </p:nvSpPr>
        <p:spPr>
          <a:xfrm>
            <a:off x="2316628" y="3332503"/>
            <a:ext cx="403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H10: Help &amp; Documentation</a:t>
            </a:r>
            <a:endParaRPr b="1">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Scrollability clarity</a:t>
            </a:r>
            <a:endParaRPr>
              <a:latin typeface="Lora"/>
              <a:ea typeface="Lora"/>
              <a:cs typeface="Lora"/>
              <a:sym typeface="Lora"/>
            </a:endParaRPr>
          </a:p>
        </p:txBody>
      </p:sp>
      <p:sp>
        <p:nvSpPr>
          <p:cNvPr id="118" name="Google Shape;118;p19"/>
          <p:cNvSpPr txBox="1"/>
          <p:nvPr/>
        </p:nvSpPr>
        <p:spPr>
          <a:xfrm>
            <a:off x="2316624" y="2385600"/>
            <a:ext cx="5860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H4: Consistency &amp; Standards, H6: Recognition not Recall</a:t>
            </a:r>
            <a:endParaRPr b="1">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Miscommunication about </a:t>
            </a:r>
            <a:r>
              <a:rPr b="1" lang="en">
                <a:latin typeface="Lora"/>
                <a:ea typeface="Lora"/>
                <a:cs typeface="Lora"/>
                <a:sym typeface="Lora"/>
              </a:rPr>
              <a:t>Create</a:t>
            </a:r>
            <a:r>
              <a:rPr lang="en">
                <a:latin typeface="Lora"/>
                <a:ea typeface="Lora"/>
                <a:cs typeface="Lora"/>
                <a:sym typeface="Lora"/>
              </a:rPr>
              <a:t> task</a:t>
            </a:r>
            <a:endParaRPr>
              <a:latin typeface="Lora"/>
              <a:ea typeface="Lora"/>
              <a:cs typeface="Lora"/>
              <a:sym typeface="Lora"/>
            </a:endParaRPr>
          </a:p>
        </p:txBody>
      </p:sp>
      <p:sp>
        <p:nvSpPr>
          <p:cNvPr id="119" name="Google Shape;119;p19"/>
          <p:cNvSpPr txBox="1"/>
          <p:nvPr/>
        </p:nvSpPr>
        <p:spPr>
          <a:xfrm>
            <a:off x="2316628" y="1514875"/>
            <a:ext cx="403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H3: User Control &amp; Freedom</a:t>
            </a:r>
            <a:endParaRPr b="1">
              <a:latin typeface="Lora"/>
              <a:ea typeface="Lora"/>
              <a:cs typeface="Lora"/>
              <a:sym typeface="Lora"/>
            </a:endParaRPr>
          </a:p>
          <a:p>
            <a:pPr indent="0" lvl="0" marL="0" rtl="0" algn="l">
              <a:spcBef>
                <a:spcPts val="0"/>
              </a:spcBef>
              <a:spcAft>
                <a:spcPts val="0"/>
              </a:spcAft>
              <a:buNone/>
            </a:pPr>
            <a:r>
              <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Back and redo button affordability</a:t>
            </a:r>
            <a:endParaRPr>
              <a:latin typeface="Lora"/>
              <a:ea typeface="Lora"/>
              <a:cs typeface="Lora"/>
              <a:sym typeface="Lora"/>
            </a:endParaRPr>
          </a:p>
        </p:txBody>
      </p:sp>
      <p:sp>
        <p:nvSpPr>
          <p:cNvPr id="120" name="Google Shape;120;p19"/>
          <p:cNvSpPr txBox="1"/>
          <p:nvPr/>
        </p:nvSpPr>
        <p:spPr>
          <a:xfrm>
            <a:off x="251852" y="1514875"/>
            <a:ext cx="174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452E"/>
                </a:solidFill>
                <a:latin typeface="Helvetica Neue"/>
                <a:ea typeface="Helvetica Neue"/>
                <a:cs typeface="Helvetica Neue"/>
                <a:sym typeface="Helvetica Neue"/>
              </a:rPr>
              <a:t>Severity 3 Issues</a:t>
            </a:r>
            <a:endParaRPr>
              <a:solidFill>
                <a:srgbClr val="FF452E"/>
              </a:solidFill>
              <a:latin typeface="Helvetica Neue"/>
              <a:ea typeface="Helvetica Neue"/>
              <a:cs typeface="Helvetica Neue"/>
              <a:sym typeface="Helvetica Neue"/>
            </a:endParaRPr>
          </a:p>
        </p:txBody>
      </p:sp>
      <p:sp>
        <p:nvSpPr>
          <p:cNvPr id="121" name="Google Shape;121;p19"/>
          <p:cNvSpPr txBox="1"/>
          <p:nvPr/>
        </p:nvSpPr>
        <p:spPr>
          <a:xfrm>
            <a:off x="2316628" y="4240003"/>
            <a:ext cx="4032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H11: Accessible</a:t>
            </a:r>
            <a:endParaRPr b="1">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Increase font size and weight</a:t>
            </a:r>
            <a:endParaRPr>
              <a:latin typeface="Lora"/>
              <a:ea typeface="Lora"/>
              <a:cs typeface="Lora"/>
              <a:sym typeface="Lora"/>
            </a:endParaRPr>
          </a:p>
        </p:txBody>
      </p:sp>
      <p:sp>
        <p:nvSpPr>
          <p:cNvPr id="122" name="Google Shape;122;p19"/>
          <p:cNvSpPr txBox="1"/>
          <p:nvPr/>
        </p:nvSpPr>
        <p:spPr>
          <a:xfrm>
            <a:off x="251852" y="4347700"/>
            <a:ext cx="174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452E"/>
                </a:solidFill>
                <a:latin typeface="Helvetica Neue"/>
                <a:ea typeface="Helvetica Neue"/>
                <a:cs typeface="Helvetica Neue"/>
                <a:sym typeface="Helvetica Neue"/>
              </a:rPr>
              <a:t>Total: 11</a:t>
            </a:r>
            <a:endParaRPr>
              <a:solidFill>
                <a:srgbClr val="FF452E"/>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26" name="Shape 126"/>
        <p:cNvGrpSpPr/>
        <p:nvPr/>
      </p:nvGrpSpPr>
      <p:grpSpPr>
        <a:xfrm>
          <a:off x="0" y="0"/>
          <a:ext cx="0" cy="0"/>
          <a:chOff x="0" y="0"/>
          <a:chExt cx="0" cy="0"/>
        </a:xfrm>
      </p:grpSpPr>
      <p:sp>
        <p:nvSpPr>
          <p:cNvPr id="127" name="Google Shape;127;p20"/>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28" name="Google Shape;128;p20"/>
          <p:cNvSpPr txBox="1"/>
          <p:nvPr/>
        </p:nvSpPr>
        <p:spPr>
          <a:xfrm>
            <a:off x="229631" y="1803825"/>
            <a:ext cx="8581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H4 Consistency and Standards</a:t>
            </a:r>
            <a:r>
              <a:rPr b="1" lang="en">
                <a:latin typeface="Lora"/>
                <a:ea typeface="Lora"/>
                <a:cs typeface="Lora"/>
                <a:sym typeface="Lora"/>
              </a:rPr>
              <a:t>:</a:t>
            </a:r>
            <a:r>
              <a:rPr lang="en">
                <a:latin typeface="Lora"/>
                <a:ea typeface="Lora"/>
                <a:cs typeface="Lora"/>
                <a:sym typeface="Lora"/>
              </a:rPr>
              <a:t> </a:t>
            </a:r>
            <a:r>
              <a:rPr lang="en">
                <a:solidFill>
                  <a:schemeClr val="dk1"/>
                </a:solidFill>
                <a:latin typeface="Lora"/>
                <a:ea typeface="Lora"/>
                <a:cs typeface="Lora"/>
                <a:sym typeface="Lora"/>
              </a:rPr>
              <a:t>The bar on top of the home page feels like it should be a search bar, but there’s nothing indicating it as such, and it’s not interactable.</a:t>
            </a:r>
            <a:endParaRPr>
              <a:solidFill>
                <a:schemeClr val="dk1"/>
              </a:solidFill>
              <a:latin typeface="Lora"/>
              <a:ea typeface="Lora"/>
              <a:cs typeface="Lora"/>
              <a:sym typeface="Lora"/>
            </a:endParaRPr>
          </a:p>
          <a:p>
            <a:pPr indent="0" lvl="0" marL="0" rtl="0" algn="l">
              <a:spcBef>
                <a:spcPts val="0"/>
              </a:spcBef>
              <a:spcAft>
                <a:spcPts val="0"/>
              </a:spcAft>
              <a:buNone/>
            </a:pPr>
            <a:r>
              <a:t/>
            </a:r>
            <a:endParaRPr>
              <a:solidFill>
                <a:schemeClr val="dk1"/>
              </a:solidFill>
              <a:latin typeface="Lora"/>
              <a:ea typeface="Lora"/>
              <a:cs typeface="Lora"/>
              <a:sym typeface="Lora"/>
            </a:endParaRPr>
          </a:p>
        </p:txBody>
      </p:sp>
      <p:sp>
        <p:nvSpPr>
          <p:cNvPr id="129" name="Google Shape;129;p20"/>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SEARCH BAR</a:t>
            </a:r>
            <a:endParaRPr>
              <a:latin typeface="Helvetica Neue"/>
              <a:ea typeface="Helvetica Neue"/>
              <a:cs typeface="Helvetica Neue"/>
              <a:sym typeface="Helvetica Neue"/>
            </a:endParaRPr>
          </a:p>
        </p:txBody>
      </p:sp>
      <p:pic>
        <p:nvPicPr>
          <p:cNvPr id="131" name="Google Shape;131;p20"/>
          <p:cNvPicPr preferRelativeResize="0"/>
          <p:nvPr/>
        </p:nvPicPr>
        <p:blipFill>
          <a:blip r:embed="rId3">
            <a:alphaModFix/>
          </a:blip>
          <a:stretch>
            <a:fillRect/>
          </a:stretch>
        </p:blipFill>
        <p:spPr>
          <a:xfrm>
            <a:off x="5915122" y="2571750"/>
            <a:ext cx="2617342" cy="3541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8DE"/>
        </a:solidFill>
      </p:bgPr>
    </p:bg>
    <p:spTree>
      <p:nvGrpSpPr>
        <p:cNvPr id="135" name="Shape 135"/>
        <p:cNvGrpSpPr/>
        <p:nvPr/>
      </p:nvGrpSpPr>
      <p:grpSpPr>
        <a:xfrm>
          <a:off x="0" y="0"/>
          <a:ext cx="0" cy="0"/>
          <a:chOff x="0" y="0"/>
          <a:chExt cx="0" cy="0"/>
        </a:xfrm>
      </p:grpSpPr>
      <p:sp>
        <p:nvSpPr>
          <p:cNvPr id="136" name="Google Shape;136;p21"/>
          <p:cNvSpPr txBox="1"/>
          <p:nvPr/>
        </p:nvSpPr>
        <p:spPr>
          <a:xfrm>
            <a:off x="229631" y="575827"/>
            <a:ext cx="6800700" cy="652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3800">
                <a:latin typeface="Helvetica Neue"/>
                <a:ea typeface="Helvetica Neue"/>
                <a:cs typeface="Helvetica Neue"/>
                <a:sym typeface="Helvetica Neue"/>
              </a:rPr>
              <a:t>REVISED UI DESIGN</a:t>
            </a:r>
            <a:endParaRPr b="1" sz="2400">
              <a:latin typeface="Helvetica Neue"/>
              <a:ea typeface="Helvetica Neue"/>
              <a:cs typeface="Helvetica Neue"/>
              <a:sym typeface="Helvetica Neue"/>
            </a:endParaRPr>
          </a:p>
        </p:txBody>
      </p:sp>
      <p:sp>
        <p:nvSpPr>
          <p:cNvPr id="137" name="Google Shape;137;p21"/>
          <p:cNvSpPr txBox="1"/>
          <p:nvPr/>
        </p:nvSpPr>
        <p:spPr>
          <a:xfrm>
            <a:off x="229629" y="1803825"/>
            <a:ext cx="3307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ora"/>
                <a:ea typeface="Lora"/>
                <a:cs typeface="Lora"/>
                <a:sym typeface="Lora"/>
              </a:rPr>
              <a:t>Revision: </a:t>
            </a:r>
            <a:r>
              <a:rPr lang="en">
                <a:latin typeface="Lora"/>
                <a:ea typeface="Lora"/>
                <a:cs typeface="Lora"/>
                <a:sym typeface="Lora"/>
              </a:rPr>
              <a:t>Taskbar has been rearranged so that “Search” now resides at the top of the screen</a:t>
            </a:r>
            <a:endParaRPr>
              <a:solidFill>
                <a:schemeClr val="dk1"/>
              </a:solidFill>
              <a:latin typeface="Lora"/>
              <a:ea typeface="Lora"/>
              <a:cs typeface="Lora"/>
              <a:sym typeface="Lora"/>
            </a:endParaRPr>
          </a:p>
        </p:txBody>
      </p:sp>
      <p:sp>
        <p:nvSpPr>
          <p:cNvPr id="138" name="Google Shape;138;p21"/>
          <p:cNvSpPr/>
          <p:nvPr/>
        </p:nvSpPr>
        <p:spPr>
          <a:xfrm>
            <a:off x="-133350" y="-152400"/>
            <a:ext cx="1543200" cy="342900"/>
          </a:xfrm>
          <a:prstGeom prst="rect">
            <a:avLst/>
          </a:prstGeom>
          <a:solidFill>
            <a:srgbClr val="4D8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1"/>
          <p:cNvSpPr txBox="1"/>
          <p:nvPr/>
        </p:nvSpPr>
        <p:spPr>
          <a:xfrm>
            <a:off x="229631" y="1167275"/>
            <a:ext cx="858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Helvetica Neue"/>
                <a:ea typeface="Helvetica Neue"/>
                <a:cs typeface="Helvetica Neue"/>
                <a:sym typeface="Helvetica Neue"/>
              </a:rPr>
              <a:t>SEARCH BAR</a:t>
            </a:r>
            <a:endParaRPr>
              <a:latin typeface="Helvetica Neue"/>
              <a:ea typeface="Helvetica Neue"/>
              <a:cs typeface="Helvetica Neue"/>
              <a:sym typeface="Helvetica Neue"/>
            </a:endParaRPr>
          </a:p>
        </p:txBody>
      </p:sp>
      <p:pic>
        <p:nvPicPr>
          <p:cNvPr id="140" name="Google Shape;140;p21"/>
          <p:cNvPicPr preferRelativeResize="0"/>
          <p:nvPr/>
        </p:nvPicPr>
        <p:blipFill>
          <a:blip r:embed="rId3">
            <a:alphaModFix/>
          </a:blip>
          <a:stretch>
            <a:fillRect/>
          </a:stretch>
        </p:blipFill>
        <p:spPr>
          <a:xfrm>
            <a:off x="4105397" y="2571750"/>
            <a:ext cx="3026524" cy="6550177"/>
          </a:xfrm>
          <a:prstGeom prst="rect">
            <a:avLst/>
          </a:prstGeom>
          <a:noFill/>
          <a:ln>
            <a:noFill/>
          </a:ln>
        </p:spPr>
      </p:pic>
      <p:pic>
        <p:nvPicPr>
          <p:cNvPr id="141" name="Google Shape;141;p21"/>
          <p:cNvPicPr preferRelativeResize="0"/>
          <p:nvPr/>
        </p:nvPicPr>
        <p:blipFill>
          <a:blip r:embed="rId3">
            <a:alphaModFix/>
          </a:blip>
          <a:stretch>
            <a:fillRect/>
          </a:stretch>
        </p:blipFill>
        <p:spPr>
          <a:xfrm>
            <a:off x="6653099" y="243925"/>
            <a:ext cx="2158325" cy="46712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